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sldIdLst>
    <p:sldId id="289" r:id="rId2"/>
    <p:sldId id="630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258" r:id="rId12"/>
    <p:sldId id="631" r:id="rId13"/>
    <p:sldId id="259" r:id="rId14"/>
    <p:sldId id="260" r:id="rId15"/>
    <p:sldId id="261" r:id="rId16"/>
    <p:sldId id="290" r:id="rId17"/>
    <p:sldId id="291" r:id="rId18"/>
    <p:sldId id="331" r:id="rId19"/>
    <p:sldId id="332" r:id="rId20"/>
    <p:sldId id="293" r:id="rId21"/>
    <p:sldId id="294" r:id="rId22"/>
    <p:sldId id="295" r:id="rId23"/>
    <p:sldId id="296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6" r:id="rId36"/>
    <p:sldId id="262" r:id="rId37"/>
    <p:sldId id="263" r:id="rId38"/>
    <p:sldId id="264" r:id="rId39"/>
    <p:sldId id="265" r:id="rId40"/>
    <p:sldId id="266" r:id="rId41"/>
    <p:sldId id="267" r:id="rId42"/>
    <p:sldId id="632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301" r:id="rId51"/>
    <p:sldId id="284" r:id="rId52"/>
    <p:sldId id="285" r:id="rId53"/>
    <p:sldId id="286" r:id="rId54"/>
    <p:sldId id="287" r:id="rId55"/>
    <p:sldId id="348" r:id="rId56"/>
    <p:sldId id="349" r:id="rId57"/>
    <p:sldId id="350" r:id="rId58"/>
    <p:sldId id="351" r:id="rId59"/>
    <p:sldId id="352" r:id="rId60"/>
    <p:sldId id="353" r:id="rId61"/>
    <p:sldId id="354" r:id="rId62"/>
    <p:sldId id="355" r:id="rId63"/>
    <p:sldId id="302" r:id="rId64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FF9"/>
    <a:srgbClr val="CDF2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36" autoAdjust="0"/>
    <p:restoredTop sz="94660"/>
  </p:normalViewPr>
  <p:slideViewPr>
    <p:cSldViewPr>
      <p:cViewPr varScale="1">
        <p:scale>
          <a:sx n="63" d="100"/>
          <a:sy n="63" d="100"/>
        </p:scale>
        <p:origin x="84" y="120"/>
      </p:cViewPr>
      <p:guideLst>
        <p:guide orient="horz" pos="2880"/>
        <p:guide pos="21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524FA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DE9B45-ABF9-F985-1ED8-EF86E1F25FEA}"/>
              </a:ext>
            </a:extLst>
          </p:cNvPr>
          <p:cNvSpPr/>
          <p:nvPr userDrawn="1"/>
        </p:nvSpPr>
        <p:spPr>
          <a:xfrm>
            <a:off x="17291050" y="9845675"/>
            <a:ext cx="1939777" cy="67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94" y="0"/>
            <a:ext cx="20100925" cy="1296993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881465" y="10297949"/>
            <a:ext cx="153195" cy="185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074462" y="10221436"/>
            <a:ext cx="288290" cy="257810"/>
          </a:xfrm>
          <a:custGeom>
            <a:avLst/>
            <a:gdLst/>
            <a:ahLst/>
            <a:cxnLst/>
            <a:rect l="l" t="t" r="r" b="b"/>
            <a:pathLst>
              <a:path w="288290" h="257809">
                <a:moveTo>
                  <a:pt x="132689" y="234950"/>
                </a:moveTo>
                <a:lnTo>
                  <a:pt x="80543" y="234950"/>
                </a:lnTo>
                <a:lnTo>
                  <a:pt x="80543" y="22860"/>
                </a:lnTo>
                <a:lnTo>
                  <a:pt x="80543" y="0"/>
                </a:lnTo>
                <a:lnTo>
                  <a:pt x="2387" y="0"/>
                </a:lnTo>
                <a:lnTo>
                  <a:pt x="2387" y="22860"/>
                </a:lnTo>
                <a:lnTo>
                  <a:pt x="52514" y="22860"/>
                </a:lnTo>
                <a:lnTo>
                  <a:pt x="52514" y="234950"/>
                </a:lnTo>
                <a:lnTo>
                  <a:pt x="0" y="234950"/>
                </a:lnTo>
                <a:lnTo>
                  <a:pt x="0" y="257810"/>
                </a:lnTo>
                <a:lnTo>
                  <a:pt x="132689" y="257810"/>
                </a:lnTo>
                <a:lnTo>
                  <a:pt x="132689" y="234950"/>
                </a:lnTo>
                <a:close/>
              </a:path>
              <a:path w="288290" h="257809">
                <a:moveTo>
                  <a:pt x="253060" y="23634"/>
                </a:moveTo>
                <a:lnTo>
                  <a:pt x="251472" y="15913"/>
                </a:lnTo>
                <a:lnTo>
                  <a:pt x="247154" y="9601"/>
                </a:lnTo>
                <a:lnTo>
                  <a:pt x="240753" y="5334"/>
                </a:lnTo>
                <a:lnTo>
                  <a:pt x="232956" y="3771"/>
                </a:lnTo>
                <a:lnTo>
                  <a:pt x="225145" y="5334"/>
                </a:lnTo>
                <a:lnTo>
                  <a:pt x="218757" y="9601"/>
                </a:lnTo>
                <a:lnTo>
                  <a:pt x="214439" y="15938"/>
                </a:lnTo>
                <a:lnTo>
                  <a:pt x="212852" y="23685"/>
                </a:lnTo>
                <a:lnTo>
                  <a:pt x="214439" y="31394"/>
                </a:lnTo>
                <a:lnTo>
                  <a:pt x="218757" y="37693"/>
                </a:lnTo>
                <a:lnTo>
                  <a:pt x="225145" y="41948"/>
                </a:lnTo>
                <a:lnTo>
                  <a:pt x="232956" y="43497"/>
                </a:lnTo>
                <a:lnTo>
                  <a:pt x="240753" y="41935"/>
                </a:lnTo>
                <a:lnTo>
                  <a:pt x="247154" y="37680"/>
                </a:lnTo>
                <a:lnTo>
                  <a:pt x="251472" y="31369"/>
                </a:lnTo>
                <a:lnTo>
                  <a:pt x="253060" y="23634"/>
                </a:lnTo>
                <a:close/>
              </a:path>
              <a:path w="288290" h="257809">
                <a:moveTo>
                  <a:pt x="287731" y="235394"/>
                </a:moveTo>
                <a:lnTo>
                  <a:pt x="246265" y="235394"/>
                </a:lnTo>
                <a:lnTo>
                  <a:pt x="246265" y="80657"/>
                </a:lnTo>
                <a:lnTo>
                  <a:pt x="175399" y="80657"/>
                </a:lnTo>
                <a:lnTo>
                  <a:pt x="175399" y="103390"/>
                </a:lnTo>
                <a:lnTo>
                  <a:pt x="218249" y="103390"/>
                </a:lnTo>
                <a:lnTo>
                  <a:pt x="218249" y="235394"/>
                </a:lnTo>
                <a:lnTo>
                  <a:pt x="173139" y="235394"/>
                </a:lnTo>
                <a:lnTo>
                  <a:pt x="173139" y="257797"/>
                </a:lnTo>
                <a:lnTo>
                  <a:pt x="287731" y="257797"/>
                </a:lnTo>
                <a:lnTo>
                  <a:pt x="287731" y="235394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401910" y="10297952"/>
            <a:ext cx="156058" cy="185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8594783" y="10297949"/>
            <a:ext cx="153193" cy="185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8737" y="1335443"/>
            <a:ext cx="18286625" cy="111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rgbClr val="524FA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271" y="3196727"/>
            <a:ext cx="18357556" cy="3307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F3707E-16AA-ECFB-5BFE-49BFFAA208C7}"/>
              </a:ext>
            </a:extLst>
          </p:cNvPr>
          <p:cNvSpPr/>
          <p:nvPr userDrawn="1"/>
        </p:nvSpPr>
        <p:spPr>
          <a:xfrm>
            <a:off x="17291050" y="9845675"/>
            <a:ext cx="1939777" cy="67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"/>
          <p:cNvSpPr txBox="1"/>
          <p:nvPr/>
        </p:nvSpPr>
        <p:spPr>
          <a:xfrm>
            <a:off x="14426302" y="525296"/>
            <a:ext cx="5616575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AI·</a:t>
            </a:r>
            <a:r>
              <a:rPr lang="ko-KR" altLang="en-US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빅데이터</a:t>
            </a:r>
            <a:r>
              <a:rPr lang="en-US" altLang="ko-KR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융합</a:t>
            </a:r>
            <a:r>
              <a:rPr lang="en-US" altLang="ko-KR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기초</a:t>
            </a:r>
            <a:r>
              <a:rPr lang="en-US" altLang="ko-KR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800" b="1">
                <a:solidFill>
                  <a:srgbClr val="2B2D6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연수과정</a:t>
            </a:r>
            <a:endParaRPr lang="en-US" altLang="ko-KR" sz="2800" b="1">
              <a:solidFill>
                <a:srgbClr val="2B2D6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8024" y="2573631"/>
            <a:ext cx="10833100" cy="3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6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인공지능</a:t>
            </a:r>
            <a:r>
              <a:rPr lang="en-US" altLang="ko-KR" sz="6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65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알고리즘</a:t>
            </a:r>
            <a:endParaRPr lang="en-US" altLang="ko-KR" sz="65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6500" b="1" dirty="0">
                <a:solidFill>
                  <a:srgbClr val="A0B4E6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</a:t>
            </a:r>
            <a:r>
              <a:rPr lang="ko-KR" altLang="en-US" sz="6500" b="1" dirty="0">
                <a:solidFill>
                  <a:srgbClr val="A0B4E6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 </a:t>
            </a:r>
            <a:r>
              <a:rPr lang="en-US" altLang="ko-KR" sz="6500" b="1" dirty="0">
                <a:solidFill>
                  <a:srgbClr val="A0B4E6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유형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2947982" y="3379670"/>
            <a:ext cx="14218285" cy="3436620"/>
            <a:chOff x="2947982" y="4236920"/>
            <a:chExt cx="14218285" cy="3436620"/>
          </a:xfrm>
        </p:grpSpPr>
        <p:sp>
          <p:nvSpPr>
            <p:cNvPr id="4" name="object 8"/>
            <p:cNvSpPr/>
            <p:nvPr/>
          </p:nvSpPr>
          <p:spPr>
            <a:xfrm>
              <a:off x="3682199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5" name="object 9"/>
            <p:cNvSpPr/>
            <p:nvPr/>
          </p:nvSpPr>
          <p:spPr>
            <a:xfrm>
              <a:off x="3242422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6" name="object 10"/>
            <p:cNvSpPr/>
            <p:nvPr/>
          </p:nvSpPr>
          <p:spPr>
            <a:xfrm>
              <a:off x="4751830" y="4249620"/>
              <a:ext cx="6515100" cy="1337310"/>
            </a:xfrm>
            <a:custGeom>
              <a:avLst/>
              <a:gdLst/>
              <a:ahLst/>
              <a:cxnLst/>
              <a:rect l="l" t="t" r="r" b="b"/>
              <a:pathLst>
                <a:path w="6515100" h="1337310">
                  <a:moveTo>
                    <a:pt x="0" y="1337083"/>
                  </a:moveTo>
                  <a:lnTo>
                    <a:pt x="6514672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7" name="object 11"/>
            <p:cNvSpPr/>
            <p:nvPr/>
          </p:nvSpPr>
          <p:spPr>
            <a:xfrm>
              <a:off x="10942359" y="430241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1337161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8" name="object 12"/>
            <p:cNvSpPr/>
            <p:nvPr/>
          </p:nvSpPr>
          <p:spPr>
            <a:xfrm>
              <a:off x="10926480" y="4306342"/>
              <a:ext cx="6226810" cy="1316355"/>
            </a:xfrm>
            <a:custGeom>
              <a:avLst/>
              <a:gdLst/>
              <a:ahLst/>
              <a:cxnLst/>
              <a:rect l="l" t="t" r="r" b="b"/>
              <a:pathLst>
                <a:path w="6226809" h="1316354">
                  <a:moveTo>
                    <a:pt x="6226697" y="1315778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953380" y="5543580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76153" y="0"/>
                  </a:moveTo>
                  <a:lnTo>
                    <a:pt x="239050" y="0"/>
                  </a:lnTo>
                  <a:lnTo>
                    <a:pt x="191480" y="183"/>
                  </a:lnTo>
                  <a:lnTo>
                    <a:pt x="153119" y="1465"/>
                  </a:lnTo>
                  <a:lnTo>
                    <a:pt x="98748" y="11723"/>
                  </a:lnTo>
                  <a:lnTo>
                    <a:pt x="45586" y="45587"/>
                  </a:lnTo>
                  <a:lnTo>
                    <a:pt x="11723" y="98761"/>
                  </a:lnTo>
                  <a:lnTo>
                    <a:pt x="1465" y="153120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3" y="914251"/>
                  </a:lnTo>
                  <a:lnTo>
                    <a:pt x="1465" y="952612"/>
                  </a:lnTo>
                  <a:lnTo>
                    <a:pt x="11723" y="1006976"/>
                  </a:lnTo>
                  <a:lnTo>
                    <a:pt x="45586" y="1060140"/>
                  </a:lnTo>
                  <a:lnTo>
                    <a:pt x="98748" y="1094014"/>
                  </a:lnTo>
                  <a:lnTo>
                    <a:pt x="153119" y="1104261"/>
                  </a:lnTo>
                  <a:lnTo>
                    <a:pt x="191480" y="1105542"/>
                  </a:lnTo>
                  <a:lnTo>
                    <a:pt x="239050" y="1105725"/>
                  </a:lnTo>
                  <a:lnTo>
                    <a:pt x="2376153" y="1105725"/>
                  </a:lnTo>
                  <a:lnTo>
                    <a:pt x="2423717" y="1105542"/>
                  </a:lnTo>
                  <a:lnTo>
                    <a:pt x="2462078" y="1104261"/>
                  </a:lnTo>
                  <a:lnTo>
                    <a:pt x="2516442" y="1094014"/>
                  </a:lnTo>
                  <a:lnTo>
                    <a:pt x="2569607" y="1060140"/>
                  </a:lnTo>
                  <a:lnTo>
                    <a:pt x="2603480" y="1006976"/>
                  </a:lnTo>
                  <a:lnTo>
                    <a:pt x="2613727" y="952612"/>
                  </a:lnTo>
                  <a:lnTo>
                    <a:pt x="2615008" y="914251"/>
                  </a:lnTo>
                  <a:lnTo>
                    <a:pt x="2615191" y="866687"/>
                  </a:lnTo>
                  <a:lnTo>
                    <a:pt x="2615191" y="239050"/>
                  </a:lnTo>
                  <a:lnTo>
                    <a:pt x="2615008" y="191480"/>
                  </a:lnTo>
                  <a:lnTo>
                    <a:pt x="2613727" y="153120"/>
                  </a:lnTo>
                  <a:lnTo>
                    <a:pt x="2603480" y="98761"/>
                  </a:lnTo>
                  <a:lnTo>
                    <a:pt x="2569607" y="45587"/>
                  </a:lnTo>
                  <a:lnTo>
                    <a:pt x="2516442" y="11723"/>
                  </a:lnTo>
                  <a:lnTo>
                    <a:pt x="2462078" y="1465"/>
                  </a:lnTo>
                  <a:lnTo>
                    <a:pt x="2423717" y="183"/>
                  </a:lnTo>
                  <a:lnTo>
                    <a:pt x="237615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2953380" y="5543579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9046" y="0"/>
                  </a:moveTo>
                  <a:lnTo>
                    <a:pt x="2376141" y="0"/>
                  </a:lnTo>
                  <a:lnTo>
                    <a:pt x="2423712" y="183"/>
                  </a:lnTo>
                  <a:lnTo>
                    <a:pt x="2462076" y="1464"/>
                  </a:lnTo>
                  <a:lnTo>
                    <a:pt x="2516442" y="11714"/>
                  </a:lnTo>
                  <a:lnTo>
                    <a:pt x="2569607" y="45584"/>
                  </a:lnTo>
                  <a:lnTo>
                    <a:pt x="2603480" y="98750"/>
                  </a:lnTo>
                  <a:lnTo>
                    <a:pt x="2613727" y="153115"/>
                  </a:lnTo>
                  <a:lnTo>
                    <a:pt x="2615008" y="191477"/>
                  </a:lnTo>
                  <a:lnTo>
                    <a:pt x="2615191" y="239046"/>
                  </a:lnTo>
                  <a:lnTo>
                    <a:pt x="2615191" y="866678"/>
                  </a:lnTo>
                  <a:lnTo>
                    <a:pt x="2615008" y="914248"/>
                  </a:lnTo>
                  <a:lnTo>
                    <a:pt x="2613727" y="952610"/>
                  </a:lnTo>
                  <a:lnTo>
                    <a:pt x="2603480" y="1006975"/>
                  </a:lnTo>
                  <a:lnTo>
                    <a:pt x="2569607" y="1060140"/>
                  </a:lnTo>
                  <a:lnTo>
                    <a:pt x="2516442" y="1094011"/>
                  </a:lnTo>
                  <a:lnTo>
                    <a:pt x="2462076" y="1104261"/>
                  </a:lnTo>
                  <a:lnTo>
                    <a:pt x="2423712" y="1105542"/>
                  </a:lnTo>
                  <a:lnTo>
                    <a:pt x="2376141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10396730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2" name="object 16"/>
            <p:cNvSpPr/>
            <p:nvPr/>
          </p:nvSpPr>
          <p:spPr>
            <a:xfrm>
              <a:off x="9956953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3" name="object 17"/>
            <p:cNvSpPr/>
            <p:nvPr/>
          </p:nvSpPr>
          <p:spPr>
            <a:xfrm>
              <a:off x="9510922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98748" y="11723"/>
                  </a:lnTo>
                  <a:lnTo>
                    <a:pt x="45584" y="45587"/>
                  </a:lnTo>
                  <a:lnTo>
                    <a:pt x="11710" y="98761"/>
                  </a:lnTo>
                  <a:lnTo>
                    <a:pt x="1463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3" y="952612"/>
                  </a:lnTo>
                  <a:lnTo>
                    <a:pt x="11710" y="1006976"/>
                  </a:lnTo>
                  <a:lnTo>
                    <a:pt x="45584" y="1060140"/>
                  </a:lnTo>
                  <a:lnTo>
                    <a:pt x="98748" y="1094014"/>
                  </a:lnTo>
                  <a:lnTo>
                    <a:pt x="153114" y="1104261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1"/>
                  </a:lnTo>
                  <a:lnTo>
                    <a:pt x="2834690" y="1094014"/>
                  </a:lnTo>
                  <a:lnTo>
                    <a:pt x="2887854" y="1060140"/>
                  </a:lnTo>
                  <a:lnTo>
                    <a:pt x="2921728" y="1006976"/>
                  </a:lnTo>
                  <a:lnTo>
                    <a:pt x="2931975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5" y="153120"/>
                  </a:lnTo>
                  <a:lnTo>
                    <a:pt x="2921728" y="98761"/>
                  </a:lnTo>
                  <a:lnTo>
                    <a:pt x="2887854" y="45587"/>
                  </a:lnTo>
                  <a:lnTo>
                    <a:pt x="2834690" y="11723"/>
                  </a:lnTo>
                  <a:lnTo>
                    <a:pt x="2780324" y="1465"/>
                  </a:lnTo>
                  <a:lnTo>
                    <a:pt x="2741960" y="183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4" name="object 18"/>
            <p:cNvSpPr/>
            <p:nvPr/>
          </p:nvSpPr>
          <p:spPr>
            <a:xfrm>
              <a:off x="9510923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15" name="object 19"/>
          <p:cNvSpPr txBox="1"/>
          <p:nvPr/>
        </p:nvSpPr>
        <p:spPr>
          <a:xfrm>
            <a:off x="3304277" y="496865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841870" y="496865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7" name="object 21"/>
          <p:cNvGrpSpPr/>
          <p:nvPr/>
        </p:nvGrpSpPr>
        <p:grpSpPr>
          <a:xfrm>
            <a:off x="11101840" y="6722440"/>
            <a:ext cx="3026410" cy="2127250"/>
            <a:chOff x="11101840" y="7579690"/>
            <a:chExt cx="3026410" cy="2127250"/>
          </a:xfrm>
        </p:grpSpPr>
        <p:sp>
          <p:nvSpPr>
            <p:cNvPr id="18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9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0" name="object 24"/>
          <p:cNvSpPr txBox="1"/>
          <p:nvPr/>
        </p:nvSpPr>
        <p:spPr>
          <a:xfrm>
            <a:off x="11399957" y="689871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5"/>
          <p:cNvGrpSpPr/>
          <p:nvPr/>
        </p:nvGrpSpPr>
        <p:grpSpPr>
          <a:xfrm>
            <a:off x="9480395" y="2343830"/>
            <a:ext cx="2944495" cy="1116965"/>
            <a:chOff x="9480395" y="3201080"/>
            <a:chExt cx="2944495" cy="1116965"/>
          </a:xfrm>
        </p:grpSpPr>
        <p:sp>
          <p:nvSpPr>
            <p:cNvPr id="22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3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4" name="object 28"/>
          <p:cNvSpPr txBox="1"/>
          <p:nvPr/>
        </p:nvSpPr>
        <p:spPr>
          <a:xfrm>
            <a:off x="10120068" y="263154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5" name="object 29"/>
          <p:cNvGrpSpPr/>
          <p:nvPr/>
        </p:nvGrpSpPr>
        <p:grpSpPr>
          <a:xfrm>
            <a:off x="15112382" y="4680932"/>
            <a:ext cx="2944495" cy="1116965"/>
            <a:chOff x="15112382" y="5538182"/>
            <a:chExt cx="2944495" cy="1116965"/>
          </a:xfrm>
        </p:grpSpPr>
        <p:sp>
          <p:nvSpPr>
            <p:cNvPr id="26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7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8" name="object 32"/>
          <p:cNvSpPr txBox="1"/>
          <p:nvPr/>
        </p:nvSpPr>
        <p:spPr>
          <a:xfrm>
            <a:off x="15752055" y="496865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" name="object 34"/>
          <p:cNvSpPr/>
          <p:nvPr/>
        </p:nvSpPr>
        <p:spPr>
          <a:xfrm>
            <a:off x="4355502" y="67278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0" name="object 35"/>
          <p:cNvSpPr/>
          <p:nvPr/>
        </p:nvSpPr>
        <p:spPr>
          <a:xfrm>
            <a:off x="4355502" y="67278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1" name="object 36"/>
          <p:cNvSpPr/>
          <p:nvPr/>
        </p:nvSpPr>
        <p:spPr>
          <a:xfrm>
            <a:off x="7858290" y="67278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2" name="object 37"/>
          <p:cNvSpPr/>
          <p:nvPr/>
        </p:nvSpPr>
        <p:spPr>
          <a:xfrm>
            <a:off x="7858290" y="67278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3" name="object 38"/>
          <p:cNvSpPr txBox="1"/>
          <p:nvPr/>
        </p:nvSpPr>
        <p:spPr>
          <a:xfrm>
            <a:off x="8217761" y="689871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4" name="object 39"/>
          <p:cNvGrpSpPr/>
          <p:nvPr/>
        </p:nvGrpSpPr>
        <p:grpSpPr>
          <a:xfrm>
            <a:off x="1083247" y="6722498"/>
            <a:ext cx="3026410" cy="1775460"/>
            <a:chOff x="1083247" y="7579748"/>
            <a:chExt cx="3026410" cy="1775460"/>
          </a:xfrm>
        </p:grpSpPr>
        <p:sp>
          <p:nvSpPr>
            <p:cNvPr id="35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36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37" name="object 42"/>
          <p:cNvSpPr txBox="1"/>
          <p:nvPr/>
        </p:nvSpPr>
        <p:spPr>
          <a:xfrm>
            <a:off x="4722871" y="6898715"/>
            <a:ext cx="2280920" cy="1186180"/>
          </a:xfrm>
          <a:prstGeom prst="rect">
            <a:avLst/>
          </a:prstGeom>
          <a:solidFill>
            <a:srgbClr val="EEEFF9">
              <a:alpha val="100000"/>
            </a:srgbClr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object 43"/>
          <p:cNvSpPr txBox="1"/>
          <p:nvPr/>
        </p:nvSpPr>
        <p:spPr>
          <a:xfrm>
            <a:off x="1636615" y="689871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류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47982" y="2903420"/>
            <a:ext cx="14218285" cy="3436620"/>
            <a:chOff x="2947982" y="4236920"/>
            <a:chExt cx="14218285" cy="3436620"/>
          </a:xfrm>
        </p:grpSpPr>
        <p:sp>
          <p:nvSpPr>
            <p:cNvPr id="8" name="object 8"/>
            <p:cNvSpPr/>
            <p:nvPr/>
          </p:nvSpPr>
          <p:spPr>
            <a:xfrm>
              <a:off x="3682199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2422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51830" y="4249620"/>
              <a:ext cx="6515100" cy="1337310"/>
            </a:xfrm>
            <a:custGeom>
              <a:avLst/>
              <a:gdLst/>
              <a:ahLst/>
              <a:cxnLst/>
              <a:rect l="l" t="t" r="r" b="b"/>
              <a:pathLst>
                <a:path w="6515100" h="1337310">
                  <a:moveTo>
                    <a:pt x="0" y="1337083"/>
                  </a:moveTo>
                  <a:lnTo>
                    <a:pt x="6514672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2359" y="430241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1337161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926480" y="4306342"/>
              <a:ext cx="6226810" cy="1316355"/>
            </a:xfrm>
            <a:custGeom>
              <a:avLst/>
              <a:gdLst/>
              <a:ahLst/>
              <a:cxnLst/>
              <a:rect l="l" t="t" r="r" b="b"/>
              <a:pathLst>
                <a:path w="6226809" h="1316354">
                  <a:moveTo>
                    <a:pt x="6226697" y="1315778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53380" y="5543580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76153" y="0"/>
                  </a:moveTo>
                  <a:lnTo>
                    <a:pt x="239050" y="0"/>
                  </a:lnTo>
                  <a:lnTo>
                    <a:pt x="191480" y="183"/>
                  </a:lnTo>
                  <a:lnTo>
                    <a:pt x="153119" y="1465"/>
                  </a:lnTo>
                  <a:lnTo>
                    <a:pt x="98748" y="11723"/>
                  </a:lnTo>
                  <a:lnTo>
                    <a:pt x="45586" y="45587"/>
                  </a:lnTo>
                  <a:lnTo>
                    <a:pt x="11723" y="98761"/>
                  </a:lnTo>
                  <a:lnTo>
                    <a:pt x="1465" y="153120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3" y="914251"/>
                  </a:lnTo>
                  <a:lnTo>
                    <a:pt x="1465" y="952612"/>
                  </a:lnTo>
                  <a:lnTo>
                    <a:pt x="11723" y="1006976"/>
                  </a:lnTo>
                  <a:lnTo>
                    <a:pt x="45586" y="1060140"/>
                  </a:lnTo>
                  <a:lnTo>
                    <a:pt x="98748" y="1094014"/>
                  </a:lnTo>
                  <a:lnTo>
                    <a:pt x="153119" y="1104261"/>
                  </a:lnTo>
                  <a:lnTo>
                    <a:pt x="191480" y="1105542"/>
                  </a:lnTo>
                  <a:lnTo>
                    <a:pt x="239050" y="1105725"/>
                  </a:lnTo>
                  <a:lnTo>
                    <a:pt x="2376153" y="1105725"/>
                  </a:lnTo>
                  <a:lnTo>
                    <a:pt x="2423717" y="1105542"/>
                  </a:lnTo>
                  <a:lnTo>
                    <a:pt x="2462078" y="1104261"/>
                  </a:lnTo>
                  <a:lnTo>
                    <a:pt x="2516442" y="1094014"/>
                  </a:lnTo>
                  <a:lnTo>
                    <a:pt x="2569607" y="1060140"/>
                  </a:lnTo>
                  <a:lnTo>
                    <a:pt x="2603480" y="1006976"/>
                  </a:lnTo>
                  <a:lnTo>
                    <a:pt x="2613727" y="952612"/>
                  </a:lnTo>
                  <a:lnTo>
                    <a:pt x="2615008" y="914251"/>
                  </a:lnTo>
                  <a:lnTo>
                    <a:pt x="2615191" y="866687"/>
                  </a:lnTo>
                  <a:lnTo>
                    <a:pt x="2615191" y="239050"/>
                  </a:lnTo>
                  <a:lnTo>
                    <a:pt x="2615008" y="191480"/>
                  </a:lnTo>
                  <a:lnTo>
                    <a:pt x="2613727" y="153120"/>
                  </a:lnTo>
                  <a:lnTo>
                    <a:pt x="2603480" y="98761"/>
                  </a:lnTo>
                  <a:lnTo>
                    <a:pt x="2569607" y="45587"/>
                  </a:lnTo>
                  <a:lnTo>
                    <a:pt x="2516442" y="11723"/>
                  </a:lnTo>
                  <a:lnTo>
                    <a:pt x="2462078" y="1465"/>
                  </a:lnTo>
                  <a:lnTo>
                    <a:pt x="2423717" y="183"/>
                  </a:lnTo>
                  <a:lnTo>
                    <a:pt x="237615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53380" y="5543579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9046" y="0"/>
                  </a:moveTo>
                  <a:lnTo>
                    <a:pt x="2376141" y="0"/>
                  </a:lnTo>
                  <a:lnTo>
                    <a:pt x="2423712" y="183"/>
                  </a:lnTo>
                  <a:lnTo>
                    <a:pt x="2462076" y="1464"/>
                  </a:lnTo>
                  <a:lnTo>
                    <a:pt x="2516442" y="11714"/>
                  </a:lnTo>
                  <a:lnTo>
                    <a:pt x="2569607" y="45584"/>
                  </a:lnTo>
                  <a:lnTo>
                    <a:pt x="2603480" y="98750"/>
                  </a:lnTo>
                  <a:lnTo>
                    <a:pt x="2613727" y="153115"/>
                  </a:lnTo>
                  <a:lnTo>
                    <a:pt x="2615008" y="191477"/>
                  </a:lnTo>
                  <a:lnTo>
                    <a:pt x="2615191" y="239046"/>
                  </a:lnTo>
                  <a:lnTo>
                    <a:pt x="2615191" y="866678"/>
                  </a:lnTo>
                  <a:lnTo>
                    <a:pt x="2615008" y="914248"/>
                  </a:lnTo>
                  <a:lnTo>
                    <a:pt x="2613727" y="952610"/>
                  </a:lnTo>
                  <a:lnTo>
                    <a:pt x="2603480" y="1006975"/>
                  </a:lnTo>
                  <a:lnTo>
                    <a:pt x="2569607" y="1060140"/>
                  </a:lnTo>
                  <a:lnTo>
                    <a:pt x="2516442" y="1094011"/>
                  </a:lnTo>
                  <a:lnTo>
                    <a:pt x="2462076" y="1104261"/>
                  </a:lnTo>
                  <a:lnTo>
                    <a:pt x="2423712" y="1105542"/>
                  </a:lnTo>
                  <a:lnTo>
                    <a:pt x="2376141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396730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56953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10922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98748" y="11723"/>
                  </a:lnTo>
                  <a:lnTo>
                    <a:pt x="45584" y="45587"/>
                  </a:lnTo>
                  <a:lnTo>
                    <a:pt x="11710" y="98761"/>
                  </a:lnTo>
                  <a:lnTo>
                    <a:pt x="1463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3" y="952612"/>
                  </a:lnTo>
                  <a:lnTo>
                    <a:pt x="11710" y="1006976"/>
                  </a:lnTo>
                  <a:lnTo>
                    <a:pt x="45584" y="1060140"/>
                  </a:lnTo>
                  <a:lnTo>
                    <a:pt x="98748" y="1094014"/>
                  </a:lnTo>
                  <a:lnTo>
                    <a:pt x="153114" y="1104261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1"/>
                  </a:lnTo>
                  <a:lnTo>
                    <a:pt x="2834690" y="1094014"/>
                  </a:lnTo>
                  <a:lnTo>
                    <a:pt x="2887854" y="1060140"/>
                  </a:lnTo>
                  <a:lnTo>
                    <a:pt x="2921728" y="1006976"/>
                  </a:lnTo>
                  <a:lnTo>
                    <a:pt x="2931975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5" y="153120"/>
                  </a:lnTo>
                  <a:lnTo>
                    <a:pt x="2921728" y="98761"/>
                  </a:lnTo>
                  <a:lnTo>
                    <a:pt x="2887854" y="45587"/>
                  </a:lnTo>
                  <a:lnTo>
                    <a:pt x="2834690" y="11723"/>
                  </a:lnTo>
                  <a:lnTo>
                    <a:pt x="2780324" y="1465"/>
                  </a:lnTo>
                  <a:lnTo>
                    <a:pt x="2741960" y="183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10923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304277" y="449240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41870" y="449240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101840" y="6246190"/>
            <a:ext cx="3026410" cy="2127250"/>
            <a:chOff x="11101840" y="7579690"/>
            <a:chExt cx="3026410" cy="2127250"/>
          </a:xfrm>
        </p:grpSpPr>
        <p:sp>
          <p:nvSpPr>
            <p:cNvPr id="22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399957" y="642246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480395" y="1867580"/>
            <a:ext cx="2944495" cy="1116965"/>
            <a:chOff x="9480395" y="3201080"/>
            <a:chExt cx="2944495" cy="1116965"/>
          </a:xfrm>
        </p:grpSpPr>
        <p:sp>
          <p:nvSpPr>
            <p:cNvPr id="26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120068" y="215529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112382" y="4204682"/>
            <a:ext cx="2944495" cy="1116965"/>
            <a:chOff x="15112382" y="5538182"/>
            <a:chExt cx="2944495" cy="1116965"/>
          </a:xfrm>
        </p:grpSpPr>
        <p:sp>
          <p:nvSpPr>
            <p:cNvPr id="30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752055" y="449240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4" name="object 34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5" name="object 35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6" name="object 36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7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217761" y="642246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83247" y="6246248"/>
            <a:ext cx="3026410" cy="1775460"/>
            <a:chOff x="1083247" y="7579748"/>
            <a:chExt cx="3026410" cy="1775460"/>
          </a:xfrm>
        </p:grpSpPr>
        <p:sp>
          <p:nvSpPr>
            <p:cNvPr id="40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722871" y="6422465"/>
            <a:ext cx="2280920" cy="1186180"/>
          </a:xfrm>
          <a:prstGeom prst="rect">
            <a:avLst/>
          </a:prstGeom>
          <a:solidFill>
            <a:srgbClr val="CDF2E4">
              <a:alpha val="100000"/>
            </a:srgbClr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36615" y="642246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object 9"/>
          <p:cNvSpPr/>
          <p:nvPr/>
        </p:nvSpPr>
        <p:spPr>
          <a:xfrm>
            <a:off x="3830099" y="8016329"/>
            <a:ext cx="2153559" cy="1030945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0" name="object 34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1" name="object 35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2" name="object 40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3" y="0"/>
                </a:moveTo>
                <a:lnTo>
                  <a:pt x="239049" y="0"/>
                </a:lnTo>
                <a:lnTo>
                  <a:pt x="191478" y="183"/>
                </a:lnTo>
                <a:lnTo>
                  <a:pt x="153115" y="1465"/>
                </a:lnTo>
                <a:lnTo>
                  <a:pt x="122645" y="4945"/>
                </a:lnTo>
                <a:lnTo>
                  <a:pt x="98751" y="11723"/>
                </a:lnTo>
                <a:lnTo>
                  <a:pt x="45584" y="45586"/>
                </a:lnTo>
                <a:lnTo>
                  <a:pt x="11714" y="98748"/>
                </a:lnTo>
                <a:lnTo>
                  <a:pt x="1464" y="153119"/>
                </a:lnTo>
                <a:lnTo>
                  <a:pt x="183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3" y="1572836"/>
                </a:lnTo>
                <a:lnTo>
                  <a:pt x="1464" y="1611197"/>
                </a:lnTo>
                <a:lnTo>
                  <a:pt x="11714" y="1665561"/>
                </a:lnTo>
                <a:lnTo>
                  <a:pt x="45584" y="1718726"/>
                </a:lnTo>
                <a:lnTo>
                  <a:pt x="98751" y="1752600"/>
                </a:lnTo>
                <a:lnTo>
                  <a:pt x="153115" y="1762846"/>
                </a:lnTo>
                <a:lnTo>
                  <a:pt x="191478" y="1764127"/>
                </a:lnTo>
                <a:lnTo>
                  <a:pt x="239049" y="1764310"/>
                </a:lnTo>
                <a:lnTo>
                  <a:pt x="2776563" y="1764310"/>
                </a:lnTo>
                <a:lnTo>
                  <a:pt x="2824134" y="1764127"/>
                </a:lnTo>
                <a:lnTo>
                  <a:pt x="2862498" y="1762846"/>
                </a:lnTo>
                <a:lnTo>
                  <a:pt x="2916864" y="1752600"/>
                </a:lnTo>
                <a:lnTo>
                  <a:pt x="2970029" y="1718726"/>
                </a:lnTo>
                <a:lnTo>
                  <a:pt x="3003903" y="1665561"/>
                </a:lnTo>
                <a:lnTo>
                  <a:pt x="3014149" y="1611197"/>
                </a:lnTo>
                <a:lnTo>
                  <a:pt x="3015430" y="1572836"/>
                </a:lnTo>
                <a:lnTo>
                  <a:pt x="3015613" y="1525272"/>
                </a:lnTo>
                <a:lnTo>
                  <a:pt x="3015613" y="239050"/>
                </a:lnTo>
                <a:lnTo>
                  <a:pt x="3015430" y="191480"/>
                </a:lnTo>
                <a:lnTo>
                  <a:pt x="3014149" y="153119"/>
                </a:lnTo>
                <a:lnTo>
                  <a:pt x="3003903" y="98748"/>
                </a:lnTo>
                <a:lnTo>
                  <a:pt x="2970029" y="45586"/>
                </a:lnTo>
                <a:lnTo>
                  <a:pt x="2916864" y="11723"/>
                </a:lnTo>
                <a:lnTo>
                  <a:pt x="2862498" y="1465"/>
                </a:lnTo>
                <a:lnTo>
                  <a:pt x="2824134" y="183"/>
                </a:lnTo>
                <a:lnTo>
                  <a:pt x="2776563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3" name="object 41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4" name="object 36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5" name="object 37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6" name="object 38"/>
          <p:cNvSpPr txBox="1"/>
          <p:nvPr/>
        </p:nvSpPr>
        <p:spPr>
          <a:xfrm>
            <a:off x="8655911" y="9483165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KNN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7" name="object 42"/>
          <p:cNvSpPr txBox="1"/>
          <p:nvPr/>
        </p:nvSpPr>
        <p:spPr>
          <a:xfrm>
            <a:off x="5149591" y="9261550"/>
            <a:ext cx="228092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58" name="prstName"/>
          <p:cNvCxnSpPr/>
          <p:nvPr/>
        </p:nvCxnSpPr>
        <p:spPr>
          <a:xfrm>
            <a:off x="6055452" y="8053472"/>
            <a:ext cx="635" cy="100347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prstName"/>
          <p:cNvCxnSpPr/>
          <p:nvPr/>
        </p:nvCxnSpPr>
        <p:spPr>
          <a:xfrm>
            <a:off x="6205585" y="8016662"/>
            <a:ext cx="2584740" cy="10647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bject 42"/>
          <p:cNvSpPr txBox="1"/>
          <p:nvPr/>
        </p:nvSpPr>
        <p:spPr>
          <a:xfrm>
            <a:off x="2000022" y="9219640"/>
            <a:ext cx="2280920" cy="13385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로지스틱</a:t>
            </a:r>
            <a:endParaRPr lang="en-US" altLang="ko-KR" sz="3550" b="1" spc="10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회귀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3" name="prstName">
            <a:extLst>
              <a:ext uri="{FF2B5EF4-FFF2-40B4-BE49-F238E27FC236}">
                <a16:creationId xmlns:a16="http://schemas.microsoft.com/office/drawing/2014/main" id="{7A58C390-E68F-C1FB-B132-44A787D28E67}"/>
              </a:ext>
            </a:extLst>
          </p:cNvPr>
          <p:cNvCxnSpPr>
            <a:cxnSpLocks/>
          </p:cNvCxnSpPr>
          <p:nvPr/>
        </p:nvCxnSpPr>
        <p:spPr>
          <a:xfrm>
            <a:off x="6252950" y="7989022"/>
            <a:ext cx="6733744" cy="10923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36">
            <a:extLst>
              <a:ext uri="{FF2B5EF4-FFF2-40B4-BE49-F238E27FC236}">
                <a16:creationId xmlns:a16="http://schemas.microsoft.com/office/drawing/2014/main" id="{92C2C7DA-63C5-7BDB-C8B9-6F08B06F8B08}"/>
              </a:ext>
            </a:extLst>
          </p:cNvPr>
          <p:cNvSpPr/>
          <p:nvPr/>
        </p:nvSpPr>
        <p:spPr>
          <a:xfrm>
            <a:off x="11097522" y="897853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6" name="object 38">
            <a:extLst>
              <a:ext uri="{FF2B5EF4-FFF2-40B4-BE49-F238E27FC236}">
                <a16:creationId xmlns:a16="http://schemas.microsoft.com/office/drawing/2014/main" id="{F918FE6A-0D78-718A-D269-5DAC4DBF2C6E}"/>
              </a:ext>
            </a:extLst>
          </p:cNvPr>
          <p:cNvSpPr txBox="1"/>
          <p:nvPr/>
        </p:nvSpPr>
        <p:spPr>
          <a:xfrm>
            <a:off x="11831455" y="9436372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SVM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>
            <a:extLst>
              <a:ext uri="{FF2B5EF4-FFF2-40B4-BE49-F238E27FC236}">
                <a16:creationId xmlns:a16="http://schemas.microsoft.com/office/drawing/2014/main" id="{05D04C1E-C099-4F97-6B87-EE2E4D779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8850" y="2682875"/>
            <a:ext cx="14249400" cy="7981807"/>
          </a:xfrm>
          <a:prstGeom prst="rect">
            <a:avLst/>
          </a:prstGeom>
        </p:spPr>
      </p:pic>
      <p:sp>
        <p:nvSpPr>
          <p:cNvPr id="5" name="TextBox">
            <a:extLst>
              <a:ext uri="{FF2B5EF4-FFF2-40B4-BE49-F238E27FC236}">
                <a16:creationId xmlns:a16="http://schemas.microsoft.com/office/drawing/2014/main" id="{80FEB777-8338-D07C-D37E-6C0B50C5C8FB}"/>
              </a:ext>
            </a:extLst>
          </p:cNvPr>
          <p:cNvSpPr txBox="1"/>
          <p:nvPr/>
        </p:nvSpPr>
        <p:spPr>
          <a:xfrm>
            <a:off x="5556250" y="1920875"/>
            <a:ext cx="112014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696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7390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1086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94780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8476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42170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5866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9560" algn="l" defTabSz="347390" rtl="0" eaLnBrk="1" latinLnBrk="0" hangingPunct="1">
              <a:defRPr sz="6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3500" dirty="0"/>
              <a:t>인공지능</a:t>
            </a:r>
            <a:r>
              <a:rPr lang="en-US" altLang="ko-KR" sz="3500" dirty="0"/>
              <a:t> </a:t>
            </a:r>
            <a:r>
              <a:rPr lang="ko-KR" altLang="en-US" sz="3500" dirty="0"/>
              <a:t>학습</a:t>
            </a:r>
            <a:r>
              <a:rPr lang="en-US" altLang="ko-KR" sz="3500" dirty="0"/>
              <a:t> </a:t>
            </a:r>
            <a:r>
              <a:rPr lang="ko-KR" altLang="en-US" sz="3500" dirty="0"/>
              <a:t>여부를</a:t>
            </a:r>
            <a:r>
              <a:rPr lang="en-US" altLang="ko-KR" sz="3500" dirty="0"/>
              <a:t> </a:t>
            </a:r>
            <a:r>
              <a:rPr lang="ko-KR" altLang="en-US" sz="3500" dirty="0"/>
              <a:t>예측하기</a:t>
            </a:r>
            <a:r>
              <a:rPr lang="en-US" altLang="ko-KR" sz="3500" dirty="0"/>
              <a:t> </a:t>
            </a:r>
            <a:r>
              <a:rPr lang="ko-KR" altLang="en-US" sz="3500" dirty="0"/>
              <a:t>위한</a:t>
            </a:r>
            <a:r>
              <a:rPr lang="en-US" altLang="ko-KR" sz="3500" dirty="0"/>
              <a:t> </a:t>
            </a:r>
            <a:r>
              <a:rPr lang="ko-KR" altLang="en-US" sz="3500" dirty="0"/>
              <a:t>데이터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C43DB96-C32C-5897-757D-C45DD00E2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6087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</a:t>
            </a:r>
            <a:endParaRPr sz="3950" b="1" dirty="0"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3506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8737" y="2122732"/>
            <a:ext cx="9257030" cy="4296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105"/>
              </a:spcBef>
            </a:pP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가정해보기</a:t>
            </a:r>
            <a:endParaRPr sz="3950" b="1" dirty="0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29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해외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여행을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준비하고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있다고</a:t>
            </a:r>
            <a:r>
              <a:rPr sz="3550" b="1" spc="-5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가정하기</a:t>
            </a:r>
            <a:endParaRPr sz="3550" b="1" dirty="0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 b="1" dirty="0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완벽한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여행을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위해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항공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지연을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피하고자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함</a:t>
            </a:r>
            <a:endParaRPr sz="3550" b="1" dirty="0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 b="1" dirty="0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기상 </a:t>
            </a:r>
            <a:r>
              <a:rPr sz="3550" b="1" spc="-7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정보(구름양, </a:t>
            </a: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풍속)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sz="3550" b="1" spc="-3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활용하여</a:t>
            </a:r>
            <a:endParaRPr sz="3550" b="1" dirty="0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해당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항공의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지연</a:t>
            </a:r>
            <a:r>
              <a:rPr sz="3550" b="1" spc="-145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여부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예측할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있다면?</a:t>
            </a:r>
            <a:endParaRPr sz="3550" b="1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30233" y="3210009"/>
            <a:ext cx="8748877" cy="6075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6087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</a:t>
            </a:r>
            <a:endParaRPr sz="3950" b="1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6209" y="4132833"/>
            <a:ext cx="3839210" cy="570230"/>
          </a:xfrm>
          <a:custGeom>
            <a:avLst/>
            <a:gdLst/>
            <a:ahLst/>
            <a:cxnLst/>
            <a:rect l="l" t="t" r="r" b="b"/>
            <a:pathLst>
              <a:path w="3839210" h="570229">
                <a:moveTo>
                  <a:pt x="3838714" y="0"/>
                </a:moveTo>
                <a:lnTo>
                  <a:pt x="0" y="0"/>
                </a:lnTo>
                <a:lnTo>
                  <a:pt x="0" y="569854"/>
                </a:lnTo>
                <a:lnTo>
                  <a:pt x="3838714" y="569854"/>
                </a:lnTo>
                <a:lnTo>
                  <a:pt x="3838714" y="0"/>
                </a:lnTo>
                <a:close/>
              </a:path>
            </a:pathLst>
          </a:custGeom>
          <a:solidFill>
            <a:srgbClr val="EDEF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31413" y="4132833"/>
            <a:ext cx="2694305" cy="570230"/>
          </a:xfrm>
          <a:custGeom>
            <a:avLst/>
            <a:gdLst/>
            <a:ahLst/>
            <a:cxnLst/>
            <a:rect l="l" t="t" r="r" b="b"/>
            <a:pathLst>
              <a:path w="2694304" h="570229">
                <a:moveTo>
                  <a:pt x="2693836" y="0"/>
                </a:moveTo>
                <a:lnTo>
                  <a:pt x="0" y="0"/>
                </a:lnTo>
                <a:lnTo>
                  <a:pt x="0" y="569854"/>
                </a:lnTo>
                <a:lnTo>
                  <a:pt x="2693836" y="569854"/>
                </a:lnTo>
                <a:lnTo>
                  <a:pt x="2693836" y="0"/>
                </a:lnTo>
                <a:close/>
              </a:path>
            </a:pathLst>
          </a:custGeom>
          <a:solidFill>
            <a:srgbClr val="DC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6634" y="4130868"/>
            <a:ext cx="11119485" cy="516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</a:t>
            </a:r>
            <a:r>
              <a:rPr sz="3300" b="1" spc="-1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2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: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과거</a:t>
            </a:r>
            <a:r>
              <a:rPr sz="3300" b="1" spc="-1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기상</a:t>
            </a:r>
            <a:r>
              <a:rPr sz="3300" b="1" spc="-14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정보(풍속)</a:t>
            </a:r>
            <a:r>
              <a:rPr sz="3300" b="1" spc="-3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와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그에</a:t>
            </a:r>
            <a:r>
              <a:rPr sz="3300" b="1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따른</a:t>
            </a:r>
            <a:r>
              <a:rPr sz="3300" b="1" spc="-1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항공</a:t>
            </a:r>
            <a:r>
              <a:rPr sz="3300" b="1" spc="-14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지연</a:t>
            </a:r>
            <a:r>
              <a:rPr sz="3300" b="1" spc="-13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6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여부</a:t>
            </a:r>
            <a:endParaRPr sz="33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3934" y="5374809"/>
            <a:ext cx="10970895" cy="516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sz="330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목표</a:t>
            </a:r>
            <a:r>
              <a:rPr sz="3300" b="1" spc="-1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2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: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기상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정보에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따른</a:t>
            </a:r>
            <a:r>
              <a:rPr sz="330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latin typeface="Malgun Gothic"/>
                <a:ea typeface="Malgun Gothic"/>
                <a:cs typeface="Malgun Gothic"/>
              </a:rPr>
              <a:t>항공</a:t>
            </a:r>
            <a:r>
              <a:rPr sz="3300" b="1" spc="-170" dirty="0"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latin typeface="Malgun Gothic"/>
                <a:ea typeface="Malgun Gothic"/>
                <a:cs typeface="Malgun Gothic"/>
              </a:rPr>
              <a:t>지연</a:t>
            </a:r>
            <a:r>
              <a:rPr sz="3300" b="1" spc="-165" dirty="0"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30" dirty="0">
                <a:latin typeface="Malgun Gothic"/>
                <a:ea typeface="Malgun Gothic"/>
                <a:cs typeface="Malgun Gothic"/>
              </a:rPr>
              <a:t>여부</a:t>
            </a:r>
            <a:r>
              <a:rPr sz="3300" b="1" spc="-165" dirty="0"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예측하기</a:t>
            </a:r>
            <a:endParaRPr sz="330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7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문제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정의와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해결</a:t>
            </a:r>
            <a:r>
              <a:rPr sz="3950" b="1" spc="-434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방안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8583" y="4666641"/>
            <a:ext cx="27749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i="1" spc="5" dirty="0">
                <a:solidFill>
                  <a:srgbClr val="3AB6BC"/>
                </a:solidFill>
                <a:latin typeface="STIXGeneral"/>
                <a:cs typeface="STIXGeneral"/>
              </a:rPr>
              <a:t>Y</a:t>
            </a:r>
            <a:endParaRPr sz="3550">
              <a:latin typeface="STIXGeneral"/>
              <a:cs typeface="STIXGener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033359" y="4063252"/>
          <a:ext cx="7463155" cy="4234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8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0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750" b="1" spc="40" dirty="0">
                          <a:solidFill>
                            <a:srgbClr val="524FA1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풍속(m/s)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  <a:solidFill>
                      <a:srgbClr val="EEEF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750" b="1" spc="15" dirty="0">
                          <a:solidFill>
                            <a:srgbClr val="3AB6BC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지연</a:t>
                      </a:r>
                      <a:r>
                        <a:rPr sz="2750" b="1" dirty="0">
                          <a:solidFill>
                            <a:srgbClr val="3AB6BC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2750" b="1" spc="15" dirty="0">
                          <a:solidFill>
                            <a:srgbClr val="3AB6BC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여부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  <a:solidFill>
                      <a:srgbClr val="D7F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dirty="0">
                          <a:latin typeface="Malgun Gothic"/>
                          <a:ea typeface="Malgun Gothic"/>
                          <a:cs typeface="Malgun Gothic"/>
                        </a:rPr>
                        <a:t>2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spc="-90" dirty="0"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6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dirty="0">
                          <a:latin typeface="Malgun Gothic"/>
                          <a:ea typeface="Malgun Gothic"/>
                          <a:cs typeface="Malgun Gothic"/>
                        </a:rPr>
                        <a:t>4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spc="-185" dirty="0"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6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dirty="0"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spc="-90" dirty="0"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dirty="0">
                          <a:latin typeface="Malgun Gothic"/>
                          <a:ea typeface="Malgun Gothic"/>
                          <a:cs typeface="Malgun Gothic"/>
                        </a:rPr>
                        <a:t>1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2750" b="1" spc="-90" dirty="0"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75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CACAED"/>
                      </a:solidFill>
                      <a:prstDash val="solid"/>
                    </a:lnL>
                    <a:lnR w="12700">
                      <a:solidFill>
                        <a:srgbClr val="CACAED"/>
                      </a:solidFill>
                      <a:prstDash val="solid"/>
                    </a:lnR>
                    <a:lnT w="12700">
                      <a:solidFill>
                        <a:srgbClr val="CACAED"/>
                      </a:solidFill>
                      <a:prstDash val="solid"/>
                    </a:lnT>
                    <a:lnB w="12700">
                      <a:solidFill>
                        <a:srgbClr val="CACAE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2026762" y="4076973"/>
            <a:ext cx="3615054" cy="4164329"/>
          </a:xfrm>
          <a:custGeom>
            <a:avLst/>
            <a:gdLst/>
            <a:ahLst/>
            <a:cxnLst/>
            <a:rect l="l" t="t" r="r" b="b"/>
            <a:pathLst>
              <a:path w="3615055" h="4164329">
                <a:moveTo>
                  <a:pt x="109475" y="0"/>
                </a:moveTo>
                <a:lnTo>
                  <a:pt x="3505036" y="0"/>
                </a:lnTo>
                <a:lnTo>
                  <a:pt x="3526816" y="83"/>
                </a:lnTo>
                <a:lnTo>
                  <a:pt x="3569281" y="5364"/>
                </a:lnTo>
                <a:lnTo>
                  <a:pt x="3602673" y="32129"/>
                </a:lnTo>
                <a:lnTo>
                  <a:pt x="3613832" y="70121"/>
                </a:lnTo>
                <a:lnTo>
                  <a:pt x="3614503" y="109475"/>
                </a:lnTo>
                <a:lnTo>
                  <a:pt x="3614503" y="4054544"/>
                </a:lnTo>
                <a:lnTo>
                  <a:pt x="3613832" y="4093901"/>
                </a:lnTo>
                <a:lnTo>
                  <a:pt x="3602673" y="4131894"/>
                </a:lnTo>
                <a:lnTo>
                  <a:pt x="3569281" y="4158658"/>
                </a:lnTo>
                <a:lnTo>
                  <a:pt x="3526816" y="4163940"/>
                </a:lnTo>
                <a:lnTo>
                  <a:pt x="3505036" y="4164023"/>
                </a:lnTo>
                <a:lnTo>
                  <a:pt x="109475" y="4164023"/>
                </a:lnTo>
                <a:lnTo>
                  <a:pt x="70121" y="4163353"/>
                </a:lnTo>
                <a:lnTo>
                  <a:pt x="32129" y="4152189"/>
                </a:lnTo>
                <a:lnTo>
                  <a:pt x="5364" y="4118802"/>
                </a:lnTo>
                <a:lnTo>
                  <a:pt x="83" y="4076331"/>
                </a:lnTo>
                <a:lnTo>
                  <a:pt x="0" y="4054544"/>
                </a:lnTo>
                <a:lnTo>
                  <a:pt x="0" y="109475"/>
                </a:lnTo>
                <a:lnTo>
                  <a:pt x="670" y="70121"/>
                </a:lnTo>
                <a:lnTo>
                  <a:pt x="11832" y="32129"/>
                </a:lnTo>
                <a:lnTo>
                  <a:pt x="45224" y="5364"/>
                </a:lnTo>
                <a:lnTo>
                  <a:pt x="87690" y="83"/>
                </a:lnTo>
                <a:lnTo>
                  <a:pt x="109475" y="0"/>
                </a:lnTo>
                <a:close/>
              </a:path>
            </a:pathLst>
          </a:custGeom>
          <a:ln w="50260">
            <a:solidFill>
              <a:srgbClr val="7979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432380" y="3323411"/>
            <a:ext cx="29146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i="1" spc="5" dirty="0">
                <a:solidFill>
                  <a:srgbClr val="3AB6BC"/>
                </a:solidFill>
                <a:latin typeface="STIXGeneral"/>
                <a:cs typeface="STIXGeneral"/>
              </a:rPr>
              <a:t>Y</a:t>
            </a:r>
            <a:endParaRPr sz="3750">
              <a:latin typeface="STIXGeneral"/>
              <a:cs typeface="STIXGener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2437" y="4687926"/>
            <a:ext cx="287020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i="1" spc="5" dirty="0">
                <a:solidFill>
                  <a:srgbClr val="524FA1"/>
                </a:solidFill>
                <a:latin typeface="STIXGeneral"/>
                <a:cs typeface="STIXGeneral"/>
              </a:rPr>
              <a:t>X</a:t>
            </a:r>
            <a:endParaRPr sz="3350">
              <a:latin typeface="STIXGeneral"/>
              <a:cs typeface="STIXGener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46689" y="3332130"/>
            <a:ext cx="30226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i="1" spc="5" dirty="0">
                <a:solidFill>
                  <a:srgbClr val="524FA1"/>
                </a:solidFill>
                <a:latin typeface="STIXGeneral"/>
                <a:cs typeface="STIXGeneral"/>
              </a:rPr>
              <a:t>X</a:t>
            </a:r>
            <a:endParaRPr sz="3550">
              <a:latin typeface="STIXGeneral"/>
              <a:cs typeface="STIXGener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"/>
          <p:cNvSpPr txBox="1"/>
          <p:nvPr/>
        </p:nvSpPr>
        <p:spPr>
          <a:xfrm>
            <a:off x="909199" y="3202940"/>
            <a:ext cx="3175000" cy="531495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L="288925" indent="-251460">
              <a:lnSpc>
                <a:spcPct val="100000"/>
              </a:lnSpc>
              <a:spcBef>
                <a:spcPts val="4605"/>
              </a:spcBef>
              <a:buSzPct val="79661"/>
              <a:buChar char="•"/>
              <a:tabLst>
                <a:tab pos="288925" algn="l"/>
                <a:tab pos="289560" algn="l"/>
              </a:tabLst>
            </a:pPr>
            <a:r>
              <a:rPr sz="3400" b="1" spc="-1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문제</a:t>
            </a:r>
            <a:r>
              <a:rPr sz="3400" b="1" spc="-114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40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정의</a:t>
            </a:r>
            <a:endParaRPr lang="ko-KR" altLang="en-US" sz="3400" b="1" spc="-45" dirty="0">
              <a:solidFill>
                <a:srgbClr val="7979D9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TextBox"/>
          <p:cNvSpPr txBox="1"/>
          <p:nvPr/>
        </p:nvSpPr>
        <p:spPr>
          <a:xfrm>
            <a:off x="873125" y="7188394"/>
            <a:ext cx="6350000" cy="516890"/>
          </a:xfrm>
          <a:prstGeom prst="rect">
            <a:avLst/>
          </a:prstGeom>
          <a:noFill/>
        </p:spPr>
        <p:txBody>
          <a:bodyPr vert="horz" wrap="square" lIns="0" tIns="1397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420"/>
              </a:spcBef>
            </a:pPr>
            <a:r>
              <a:rPr sz="3300" b="1" spc="1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분류 알고리즘</a:t>
            </a:r>
            <a:r>
              <a:rPr sz="3300" b="1" spc="-1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300" b="1" spc="10" dirty="0">
                <a:latin typeface="Malgun Gothic"/>
                <a:ea typeface="Malgun Gothic"/>
                <a:cs typeface="Malgun Gothic"/>
              </a:rPr>
              <a:t>활용</a:t>
            </a:r>
            <a:endParaRPr lang="ko-KR" altLang="en-US" sz="3300" b="1" spc="10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902849" y="6444251"/>
            <a:ext cx="3175000" cy="531495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L="288925" indent="-251460">
              <a:lnSpc>
                <a:spcPct val="100000"/>
              </a:lnSpc>
              <a:spcBef>
                <a:spcPts val="4605"/>
              </a:spcBef>
              <a:buSzPct val="79661"/>
              <a:buChar char="•"/>
              <a:tabLst>
                <a:tab pos="288925" algn="l"/>
                <a:tab pos="289560" algn="l"/>
              </a:tabLst>
            </a:pPr>
            <a:r>
              <a:rPr lang="ko-KR" altLang="en-US" sz="340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해결</a:t>
            </a:r>
            <a:r>
              <a:rPr lang="en-US" altLang="ko-KR" sz="340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40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방안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499" y="2122732"/>
            <a:ext cx="8225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5945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분류란?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0499" y="5376040"/>
            <a:ext cx="7769225" cy="1640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9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다양한 분류 알고리즘이 </a:t>
            </a:r>
            <a:r>
              <a:rPr sz="3550" b="1" spc="-105" dirty="0">
                <a:latin typeface="Malgun Gothic"/>
                <a:ea typeface="Malgun Gothic"/>
                <a:cs typeface="Malgun Gothic"/>
              </a:rPr>
              <a:t>존재하며, 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예측 목표와 데이터 유형에 따라</a:t>
            </a:r>
            <a:r>
              <a:rPr sz="3550" b="1" spc="-229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적용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627542" y="3616250"/>
            <a:ext cx="9476557" cy="3066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27542" y="4790548"/>
            <a:ext cx="1878965" cy="5600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097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110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Delay</a:t>
            </a:r>
            <a:r>
              <a:rPr sz="2750" b="1" spc="-10" dirty="0">
                <a:latin typeface="Noto Sans CJK JP Medium"/>
                <a:cs typeface="Noto Sans CJK JP Medium"/>
              </a:rPr>
              <a:t> </a:t>
            </a:r>
            <a:r>
              <a:rPr sz="2750" b="1" spc="70" dirty="0">
                <a:latin typeface="Noto Sans CJK JP Medium"/>
                <a:cs typeface="Noto Sans CJK JP Medium"/>
              </a:rPr>
              <a:t>?</a:t>
            </a:r>
            <a:endParaRPr sz="2750" b="1">
              <a:latin typeface="Noto Sans CJK JP Medium"/>
              <a:cs typeface="Noto Sans CJK JP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17404" y="6138308"/>
            <a:ext cx="3123565" cy="1090930"/>
          </a:xfrm>
          <a:custGeom>
            <a:avLst/>
            <a:gdLst/>
            <a:ahLst/>
            <a:cxnLst/>
            <a:rect l="l" t="t" r="r" b="b"/>
            <a:pathLst>
              <a:path w="3123565" h="1090929">
                <a:moveTo>
                  <a:pt x="3123448" y="0"/>
                </a:moveTo>
                <a:lnTo>
                  <a:pt x="0" y="0"/>
                </a:lnTo>
                <a:lnTo>
                  <a:pt x="0" y="1090409"/>
                </a:lnTo>
                <a:lnTo>
                  <a:pt x="3123448" y="1090409"/>
                </a:lnTo>
                <a:lnTo>
                  <a:pt x="3123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245252" y="6465356"/>
            <a:ext cx="2068195" cy="4343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Wind</a:t>
            </a:r>
            <a:r>
              <a:rPr sz="2750" b="1" spc="-60" dirty="0">
                <a:latin typeface="Noto Sans CJK JP Medium"/>
                <a:cs typeface="Noto Sans CJK JP Medium"/>
              </a:rPr>
              <a:t> </a:t>
            </a:r>
            <a:r>
              <a:rPr sz="2750" b="1" spc="50" dirty="0">
                <a:latin typeface="Noto Sans CJK JP Medium"/>
                <a:cs typeface="Noto Sans CJK JP Medium"/>
              </a:rPr>
              <a:t>Speed</a:t>
            </a:r>
            <a:endParaRPr sz="2750" b="1">
              <a:latin typeface="Noto Sans CJK JP Medium"/>
              <a:cs typeface="Noto Sans CJK JP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813683" y="3981710"/>
            <a:ext cx="3290570" cy="3710940"/>
          </a:xfrm>
          <a:custGeom>
            <a:avLst/>
            <a:gdLst/>
            <a:ahLst/>
            <a:cxnLst/>
            <a:rect l="l" t="t" r="r" b="b"/>
            <a:pathLst>
              <a:path w="3290569" h="3710940">
                <a:moveTo>
                  <a:pt x="3290379" y="1560106"/>
                </a:moveTo>
                <a:lnTo>
                  <a:pt x="597712" y="1560106"/>
                </a:lnTo>
                <a:lnTo>
                  <a:pt x="597712" y="2168436"/>
                </a:lnTo>
                <a:lnTo>
                  <a:pt x="0" y="2168436"/>
                </a:lnTo>
                <a:lnTo>
                  <a:pt x="0" y="3710597"/>
                </a:lnTo>
                <a:lnTo>
                  <a:pt x="1542161" y="3710597"/>
                </a:lnTo>
                <a:lnTo>
                  <a:pt x="1542161" y="3102267"/>
                </a:lnTo>
                <a:lnTo>
                  <a:pt x="3290379" y="3102267"/>
                </a:lnTo>
                <a:lnTo>
                  <a:pt x="3290379" y="1560106"/>
                </a:lnTo>
                <a:close/>
              </a:path>
              <a:path w="3290569" h="3710940">
                <a:moveTo>
                  <a:pt x="3290405" y="0"/>
                </a:moveTo>
                <a:lnTo>
                  <a:pt x="2813316" y="0"/>
                </a:lnTo>
                <a:lnTo>
                  <a:pt x="2813316" y="1045984"/>
                </a:lnTo>
                <a:lnTo>
                  <a:pt x="3290405" y="1045984"/>
                </a:lnTo>
                <a:lnTo>
                  <a:pt x="3290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9328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"/>
          <p:cNvSpPr txBox="1"/>
          <p:nvPr/>
        </p:nvSpPr>
        <p:spPr>
          <a:xfrm>
            <a:off x="873125" y="3317240"/>
            <a:ext cx="9632315" cy="1370330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5400"/>
              </a:lnSpc>
              <a:spcBef>
                <a:spcPts val="4840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주어진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입력값이 </a:t>
            </a: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어떤 </a:t>
            </a:r>
            <a:r>
              <a:rPr sz="3550" b="1" spc="-5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클래스에 속할지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에</a:t>
            </a:r>
            <a:r>
              <a:rPr sz="3550" b="1" spc="-61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대한 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결과값을 도출하는</a:t>
            </a:r>
            <a:r>
              <a:rPr sz="3550" b="1" spc="-27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알고리즘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9328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object 3"/>
          <p:cNvSpPr txBox="1"/>
          <p:nvPr/>
        </p:nvSpPr>
        <p:spPr>
          <a:xfrm>
            <a:off x="1484850" y="2135983"/>
            <a:ext cx="7376160" cy="624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항공 지연 문제</a:t>
            </a:r>
            <a:r>
              <a:rPr sz="4000" b="1" spc="-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해결하기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2575" y="3497451"/>
            <a:ext cx="9264650" cy="183896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3550" b="1" spc="29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풍속 </a:t>
            </a:r>
            <a:r>
              <a:rPr sz="3550" b="1" spc="19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4m/s </a:t>
            </a:r>
            <a:r>
              <a:rPr sz="3550" b="1" spc="29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를 </a:t>
            </a:r>
            <a:r>
              <a:rPr sz="3550" b="1" spc="150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기준</a:t>
            </a:r>
            <a:r>
              <a:rPr sz="3550" b="1" spc="15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으로 </a:t>
            </a:r>
            <a:r>
              <a:rPr sz="355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지연 여부를</a:t>
            </a:r>
            <a:r>
              <a:rPr sz="3550" b="1" spc="47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나눠보자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577850" indent="-565785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577850" algn="l"/>
                <a:tab pos="578485" algn="l"/>
              </a:tabLst>
            </a:pP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풍속 </a:t>
            </a:r>
            <a:r>
              <a:rPr sz="315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4m/s </a:t>
            </a: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보다 크면</a:t>
            </a:r>
            <a:r>
              <a:rPr sz="3150" b="1" spc="19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지연</a:t>
            </a:r>
            <a:endParaRPr sz="3150" b="1">
              <a:latin typeface="Malgun Gothic"/>
              <a:ea typeface="Malgun Gothic"/>
              <a:cs typeface="Malgun Gothic"/>
            </a:endParaRPr>
          </a:p>
          <a:p>
            <a:pPr marL="577850" indent="-565785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577850" algn="l"/>
                <a:tab pos="578485" algn="l"/>
              </a:tabLst>
            </a:pP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풍속 </a:t>
            </a:r>
            <a:r>
              <a:rPr sz="315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4m/s </a:t>
            </a: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보다 작으면 지연</a:t>
            </a:r>
            <a:r>
              <a:rPr sz="3150" b="1" spc="45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없음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7" name="object 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0" name="object 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6865" y="5847836"/>
            <a:ext cx="17289032" cy="4970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9328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</a:t>
            </a:r>
            <a:r>
              <a:rPr lang="en-US" altLang="ko-KR" sz="3950" b="1" spc="-35" dirty="0">
                <a:latin typeface="Malgun Gothic"/>
                <a:ea typeface="Malgun Gothic"/>
                <a:cs typeface="Malgun Gothic"/>
              </a:rPr>
              <a:t>  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류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object 3"/>
          <p:cNvSpPr txBox="1"/>
          <p:nvPr/>
        </p:nvSpPr>
        <p:spPr>
          <a:xfrm>
            <a:off x="1484850" y="2135983"/>
            <a:ext cx="9417685" cy="624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어떠한 분류 알고리즘이</a:t>
            </a:r>
            <a:r>
              <a:rPr sz="4000" b="1" spc="-65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4000" b="1" spc="1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있을까?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2575" y="3497451"/>
            <a:ext cx="12898120" cy="6800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780"/>
              </a:spcBef>
              <a:buFont typeface="Arial"/>
              <a:tabLst>
                <a:tab pos="577850" algn="l"/>
                <a:tab pos="578485" algn="l"/>
              </a:tabLst>
            </a:pP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분류</a:t>
            </a:r>
            <a:r>
              <a:rPr sz="3600" b="1" spc="3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문제에</a:t>
            </a:r>
            <a:r>
              <a:rPr sz="3600" b="1" spc="3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sz="3600" b="1" spc="3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머신러닝</a:t>
            </a:r>
            <a:r>
              <a:rPr sz="3600" b="1" spc="3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200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모델</a:t>
            </a:r>
            <a:r>
              <a:rPr sz="3600" b="1" spc="2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sz="3600" b="1" spc="30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사용하여</a:t>
            </a:r>
            <a:r>
              <a:rPr sz="3600" b="1" spc="3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해결</a:t>
            </a:r>
            <a:endParaRPr sz="360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7" name="object 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5"/>
          <p:cNvGraphicFramePr>
            <a:graphicFrameLocks noGrp="1"/>
          </p:cNvGraphicFramePr>
          <p:nvPr/>
        </p:nvGraphicFramePr>
        <p:xfrm>
          <a:off x="1739613" y="4848413"/>
          <a:ext cx="14785975" cy="4598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5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트리 구조</a:t>
                      </a:r>
                      <a:r>
                        <a:rPr sz="3200" b="0" spc="47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기반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524FA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32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의사결정나무, 랜덤포레스트,</a:t>
                      </a:r>
                      <a:r>
                        <a:rPr sz="3200" spc="-17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확률 모델</a:t>
                      </a:r>
                      <a:r>
                        <a:rPr sz="3200" b="0" spc="47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기반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524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3200" spc="1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나이브 베이즈 </a:t>
                      </a:r>
                      <a:r>
                        <a:rPr sz="3200" spc="-1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분류기,</a:t>
                      </a:r>
                      <a:r>
                        <a:rPr sz="3200" spc="2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spc="-17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8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결정 경계</a:t>
                      </a:r>
                      <a:r>
                        <a:rPr sz="3200" b="0" spc="47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기반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524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3200" spc="1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선형 </a:t>
                      </a:r>
                      <a:r>
                        <a:rPr sz="3200" spc="-1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분류기, </a:t>
                      </a:r>
                      <a:r>
                        <a:rPr sz="3200" spc="1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로지스틱 회귀 </a:t>
                      </a:r>
                      <a:r>
                        <a:rPr sz="3200" spc="-1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분류기,</a:t>
                      </a:r>
                      <a:r>
                        <a:rPr sz="32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spc="8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SVM, </a:t>
                      </a:r>
                      <a:r>
                        <a:rPr sz="3200" spc="-17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0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3200" b="0" spc="235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신경망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524FA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r>
                        <a:rPr sz="3200" spc="-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퍼셉트론, </a:t>
                      </a:r>
                      <a:r>
                        <a:rPr sz="3200" spc="1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딥러닝 </a:t>
                      </a:r>
                      <a:r>
                        <a:rPr sz="3200" spc="-2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모델,</a:t>
                      </a:r>
                      <a:r>
                        <a:rPr sz="3200" spc="6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 </a:t>
                      </a:r>
                      <a:r>
                        <a:rPr sz="3200" spc="-17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606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38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3200" b="0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425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  <a:solidFill>
                      <a:srgbClr val="524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32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…</a:t>
                      </a:r>
                      <a:endParaRPr sz="3200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034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2947982" y="2903420"/>
            <a:ext cx="14218285" cy="3436620"/>
            <a:chOff x="2947982" y="4236920"/>
            <a:chExt cx="14218285" cy="3436620"/>
          </a:xfrm>
        </p:grpSpPr>
        <p:sp>
          <p:nvSpPr>
            <p:cNvPr id="4" name="object 8"/>
            <p:cNvSpPr/>
            <p:nvPr/>
          </p:nvSpPr>
          <p:spPr>
            <a:xfrm>
              <a:off x="3682199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5" name="object 9"/>
            <p:cNvSpPr/>
            <p:nvPr/>
          </p:nvSpPr>
          <p:spPr>
            <a:xfrm>
              <a:off x="3242422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6" name="object 10"/>
            <p:cNvSpPr/>
            <p:nvPr/>
          </p:nvSpPr>
          <p:spPr>
            <a:xfrm>
              <a:off x="4751830" y="4249620"/>
              <a:ext cx="6515100" cy="1337310"/>
            </a:xfrm>
            <a:custGeom>
              <a:avLst/>
              <a:gdLst/>
              <a:ahLst/>
              <a:cxnLst/>
              <a:rect l="l" t="t" r="r" b="b"/>
              <a:pathLst>
                <a:path w="6515100" h="1337310">
                  <a:moveTo>
                    <a:pt x="0" y="1337083"/>
                  </a:moveTo>
                  <a:lnTo>
                    <a:pt x="6514672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7" name="object 11"/>
            <p:cNvSpPr/>
            <p:nvPr/>
          </p:nvSpPr>
          <p:spPr>
            <a:xfrm>
              <a:off x="10942359" y="430241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1337161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8" name="object 12"/>
            <p:cNvSpPr/>
            <p:nvPr/>
          </p:nvSpPr>
          <p:spPr>
            <a:xfrm>
              <a:off x="10926480" y="4306342"/>
              <a:ext cx="6226810" cy="1316355"/>
            </a:xfrm>
            <a:custGeom>
              <a:avLst/>
              <a:gdLst/>
              <a:ahLst/>
              <a:cxnLst/>
              <a:rect l="l" t="t" r="r" b="b"/>
              <a:pathLst>
                <a:path w="6226809" h="1316354">
                  <a:moveTo>
                    <a:pt x="6226697" y="1315778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953380" y="5543580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76153" y="0"/>
                  </a:moveTo>
                  <a:lnTo>
                    <a:pt x="239050" y="0"/>
                  </a:lnTo>
                  <a:lnTo>
                    <a:pt x="191480" y="183"/>
                  </a:lnTo>
                  <a:lnTo>
                    <a:pt x="153119" y="1465"/>
                  </a:lnTo>
                  <a:lnTo>
                    <a:pt x="98748" y="11723"/>
                  </a:lnTo>
                  <a:lnTo>
                    <a:pt x="45586" y="45587"/>
                  </a:lnTo>
                  <a:lnTo>
                    <a:pt x="11723" y="98761"/>
                  </a:lnTo>
                  <a:lnTo>
                    <a:pt x="1465" y="153120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3" y="914251"/>
                  </a:lnTo>
                  <a:lnTo>
                    <a:pt x="1465" y="952612"/>
                  </a:lnTo>
                  <a:lnTo>
                    <a:pt x="11723" y="1006976"/>
                  </a:lnTo>
                  <a:lnTo>
                    <a:pt x="45586" y="1060140"/>
                  </a:lnTo>
                  <a:lnTo>
                    <a:pt x="98748" y="1094014"/>
                  </a:lnTo>
                  <a:lnTo>
                    <a:pt x="153119" y="1104261"/>
                  </a:lnTo>
                  <a:lnTo>
                    <a:pt x="191480" y="1105542"/>
                  </a:lnTo>
                  <a:lnTo>
                    <a:pt x="239050" y="1105725"/>
                  </a:lnTo>
                  <a:lnTo>
                    <a:pt x="2376153" y="1105725"/>
                  </a:lnTo>
                  <a:lnTo>
                    <a:pt x="2423717" y="1105542"/>
                  </a:lnTo>
                  <a:lnTo>
                    <a:pt x="2462078" y="1104261"/>
                  </a:lnTo>
                  <a:lnTo>
                    <a:pt x="2516442" y="1094014"/>
                  </a:lnTo>
                  <a:lnTo>
                    <a:pt x="2569607" y="1060140"/>
                  </a:lnTo>
                  <a:lnTo>
                    <a:pt x="2603480" y="1006976"/>
                  </a:lnTo>
                  <a:lnTo>
                    <a:pt x="2613727" y="952612"/>
                  </a:lnTo>
                  <a:lnTo>
                    <a:pt x="2615008" y="914251"/>
                  </a:lnTo>
                  <a:lnTo>
                    <a:pt x="2615191" y="866687"/>
                  </a:lnTo>
                  <a:lnTo>
                    <a:pt x="2615191" y="239050"/>
                  </a:lnTo>
                  <a:lnTo>
                    <a:pt x="2615008" y="191480"/>
                  </a:lnTo>
                  <a:lnTo>
                    <a:pt x="2613727" y="153120"/>
                  </a:lnTo>
                  <a:lnTo>
                    <a:pt x="2603480" y="98761"/>
                  </a:lnTo>
                  <a:lnTo>
                    <a:pt x="2569607" y="45587"/>
                  </a:lnTo>
                  <a:lnTo>
                    <a:pt x="2516442" y="11723"/>
                  </a:lnTo>
                  <a:lnTo>
                    <a:pt x="2462078" y="1465"/>
                  </a:lnTo>
                  <a:lnTo>
                    <a:pt x="2423717" y="183"/>
                  </a:lnTo>
                  <a:lnTo>
                    <a:pt x="237615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2953380" y="5543579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9046" y="0"/>
                  </a:moveTo>
                  <a:lnTo>
                    <a:pt x="2376141" y="0"/>
                  </a:lnTo>
                  <a:lnTo>
                    <a:pt x="2423712" y="183"/>
                  </a:lnTo>
                  <a:lnTo>
                    <a:pt x="2462076" y="1464"/>
                  </a:lnTo>
                  <a:lnTo>
                    <a:pt x="2516442" y="11714"/>
                  </a:lnTo>
                  <a:lnTo>
                    <a:pt x="2569607" y="45584"/>
                  </a:lnTo>
                  <a:lnTo>
                    <a:pt x="2603480" y="98750"/>
                  </a:lnTo>
                  <a:lnTo>
                    <a:pt x="2613727" y="153115"/>
                  </a:lnTo>
                  <a:lnTo>
                    <a:pt x="2615008" y="191477"/>
                  </a:lnTo>
                  <a:lnTo>
                    <a:pt x="2615191" y="239046"/>
                  </a:lnTo>
                  <a:lnTo>
                    <a:pt x="2615191" y="866678"/>
                  </a:lnTo>
                  <a:lnTo>
                    <a:pt x="2615008" y="914248"/>
                  </a:lnTo>
                  <a:lnTo>
                    <a:pt x="2613727" y="952610"/>
                  </a:lnTo>
                  <a:lnTo>
                    <a:pt x="2603480" y="1006975"/>
                  </a:lnTo>
                  <a:lnTo>
                    <a:pt x="2569607" y="1060140"/>
                  </a:lnTo>
                  <a:lnTo>
                    <a:pt x="2516442" y="1094011"/>
                  </a:lnTo>
                  <a:lnTo>
                    <a:pt x="2462076" y="1104261"/>
                  </a:lnTo>
                  <a:lnTo>
                    <a:pt x="2423712" y="1105542"/>
                  </a:lnTo>
                  <a:lnTo>
                    <a:pt x="2376141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10396730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2" name="object 16"/>
            <p:cNvSpPr/>
            <p:nvPr/>
          </p:nvSpPr>
          <p:spPr>
            <a:xfrm>
              <a:off x="9956953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3" name="object 17"/>
            <p:cNvSpPr/>
            <p:nvPr/>
          </p:nvSpPr>
          <p:spPr>
            <a:xfrm>
              <a:off x="9510922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98748" y="11723"/>
                  </a:lnTo>
                  <a:lnTo>
                    <a:pt x="45584" y="45587"/>
                  </a:lnTo>
                  <a:lnTo>
                    <a:pt x="11710" y="98761"/>
                  </a:lnTo>
                  <a:lnTo>
                    <a:pt x="1463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3" y="952612"/>
                  </a:lnTo>
                  <a:lnTo>
                    <a:pt x="11710" y="1006976"/>
                  </a:lnTo>
                  <a:lnTo>
                    <a:pt x="45584" y="1060140"/>
                  </a:lnTo>
                  <a:lnTo>
                    <a:pt x="98748" y="1094014"/>
                  </a:lnTo>
                  <a:lnTo>
                    <a:pt x="153114" y="1104261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1"/>
                  </a:lnTo>
                  <a:lnTo>
                    <a:pt x="2834690" y="1094014"/>
                  </a:lnTo>
                  <a:lnTo>
                    <a:pt x="2887854" y="1060140"/>
                  </a:lnTo>
                  <a:lnTo>
                    <a:pt x="2921728" y="1006976"/>
                  </a:lnTo>
                  <a:lnTo>
                    <a:pt x="2931975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5" y="153120"/>
                  </a:lnTo>
                  <a:lnTo>
                    <a:pt x="2921728" y="98761"/>
                  </a:lnTo>
                  <a:lnTo>
                    <a:pt x="2887854" y="45587"/>
                  </a:lnTo>
                  <a:lnTo>
                    <a:pt x="2834690" y="11723"/>
                  </a:lnTo>
                  <a:lnTo>
                    <a:pt x="2780324" y="1465"/>
                  </a:lnTo>
                  <a:lnTo>
                    <a:pt x="2741960" y="183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4" name="object 18"/>
            <p:cNvSpPr/>
            <p:nvPr/>
          </p:nvSpPr>
          <p:spPr>
            <a:xfrm>
              <a:off x="9510923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15" name="object 19"/>
          <p:cNvSpPr txBox="1"/>
          <p:nvPr/>
        </p:nvSpPr>
        <p:spPr>
          <a:xfrm>
            <a:off x="3304277" y="449240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841870" y="449240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7" name="object 21"/>
          <p:cNvGrpSpPr/>
          <p:nvPr/>
        </p:nvGrpSpPr>
        <p:grpSpPr>
          <a:xfrm>
            <a:off x="11101840" y="6246190"/>
            <a:ext cx="3026410" cy="2127250"/>
            <a:chOff x="11101840" y="7579690"/>
            <a:chExt cx="3026410" cy="2127250"/>
          </a:xfrm>
        </p:grpSpPr>
        <p:sp>
          <p:nvSpPr>
            <p:cNvPr id="18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9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0" name="object 24"/>
          <p:cNvSpPr txBox="1"/>
          <p:nvPr/>
        </p:nvSpPr>
        <p:spPr>
          <a:xfrm>
            <a:off x="11399957" y="642246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5"/>
          <p:cNvGrpSpPr/>
          <p:nvPr/>
        </p:nvGrpSpPr>
        <p:grpSpPr>
          <a:xfrm>
            <a:off x="9480395" y="1867580"/>
            <a:ext cx="2944495" cy="1116965"/>
            <a:chOff x="9480395" y="3201080"/>
            <a:chExt cx="2944495" cy="1116965"/>
          </a:xfrm>
        </p:grpSpPr>
        <p:sp>
          <p:nvSpPr>
            <p:cNvPr id="22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3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4" name="object 28"/>
          <p:cNvSpPr txBox="1"/>
          <p:nvPr/>
        </p:nvSpPr>
        <p:spPr>
          <a:xfrm>
            <a:off x="10120068" y="215529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5" name="object 29"/>
          <p:cNvGrpSpPr/>
          <p:nvPr/>
        </p:nvGrpSpPr>
        <p:grpSpPr>
          <a:xfrm>
            <a:off x="15112382" y="4204682"/>
            <a:ext cx="2944495" cy="1116965"/>
            <a:chOff x="15112382" y="5538182"/>
            <a:chExt cx="2944495" cy="1116965"/>
          </a:xfrm>
        </p:grpSpPr>
        <p:sp>
          <p:nvSpPr>
            <p:cNvPr id="26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7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8" name="object 32"/>
          <p:cNvSpPr txBox="1"/>
          <p:nvPr/>
        </p:nvSpPr>
        <p:spPr>
          <a:xfrm>
            <a:off x="15752055" y="449240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" name="object 34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0" name="object 35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1" name="object 36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2" name="object 37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3" name="object 38"/>
          <p:cNvSpPr txBox="1"/>
          <p:nvPr/>
        </p:nvSpPr>
        <p:spPr>
          <a:xfrm>
            <a:off x="8217761" y="642246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4" name="object 39"/>
          <p:cNvGrpSpPr/>
          <p:nvPr/>
        </p:nvGrpSpPr>
        <p:grpSpPr>
          <a:xfrm>
            <a:off x="1083247" y="6246248"/>
            <a:ext cx="3026410" cy="1775460"/>
            <a:chOff x="1083247" y="7579748"/>
            <a:chExt cx="3026410" cy="1775460"/>
          </a:xfrm>
        </p:grpSpPr>
        <p:sp>
          <p:nvSpPr>
            <p:cNvPr id="35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36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37" name="object 42"/>
          <p:cNvSpPr txBox="1"/>
          <p:nvPr/>
        </p:nvSpPr>
        <p:spPr>
          <a:xfrm>
            <a:off x="4722871" y="6422465"/>
            <a:ext cx="2280920" cy="1186180"/>
          </a:xfrm>
          <a:prstGeom prst="rect">
            <a:avLst/>
          </a:prstGeom>
          <a:solidFill>
            <a:srgbClr val="EEEFF9">
              <a:alpha val="100000"/>
            </a:srgbClr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object 43"/>
          <p:cNvSpPr txBox="1"/>
          <p:nvPr/>
        </p:nvSpPr>
        <p:spPr>
          <a:xfrm>
            <a:off x="1636615" y="642246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object 9"/>
          <p:cNvSpPr/>
          <p:nvPr/>
        </p:nvSpPr>
        <p:spPr>
          <a:xfrm>
            <a:off x="3830099" y="8016329"/>
            <a:ext cx="2153559" cy="1030945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1" name="object 34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2" name="object 35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3" name="object 40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3" y="0"/>
                </a:moveTo>
                <a:lnTo>
                  <a:pt x="239049" y="0"/>
                </a:lnTo>
                <a:lnTo>
                  <a:pt x="191478" y="183"/>
                </a:lnTo>
                <a:lnTo>
                  <a:pt x="153115" y="1465"/>
                </a:lnTo>
                <a:lnTo>
                  <a:pt x="122645" y="4945"/>
                </a:lnTo>
                <a:lnTo>
                  <a:pt x="98751" y="11723"/>
                </a:lnTo>
                <a:lnTo>
                  <a:pt x="45584" y="45586"/>
                </a:lnTo>
                <a:lnTo>
                  <a:pt x="11714" y="98748"/>
                </a:lnTo>
                <a:lnTo>
                  <a:pt x="1464" y="153119"/>
                </a:lnTo>
                <a:lnTo>
                  <a:pt x="183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3" y="1572836"/>
                </a:lnTo>
                <a:lnTo>
                  <a:pt x="1464" y="1611197"/>
                </a:lnTo>
                <a:lnTo>
                  <a:pt x="11714" y="1665561"/>
                </a:lnTo>
                <a:lnTo>
                  <a:pt x="45584" y="1718726"/>
                </a:lnTo>
                <a:lnTo>
                  <a:pt x="98751" y="1752600"/>
                </a:lnTo>
                <a:lnTo>
                  <a:pt x="153115" y="1762846"/>
                </a:lnTo>
                <a:lnTo>
                  <a:pt x="191478" y="1764127"/>
                </a:lnTo>
                <a:lnTo>
                  <a:pt x="239049" y="1764310"/>
                </a:lnTo>
                <a:lnTo>
                  <a:pt x="2776563" y="1764310"/>
                </a:lnTo>
                <a:lnTo>
                  <a:pt x="2824134" y="1764127"/>
                </a:lnTo>
                <a:lnTo>
                  <a:pt x="2862498" y="1762846"/>
                </a:lnTo>
                <a:lnTo>
                  <a:pt x="2916864" y="1752600"/>
                </a:lnTo>
                <a:lnTo>
                  <a:pt x="2970029" y="1718726"/>
                </a:lnTo>
                <a:lnTo>
                  <a:pt x="3003903" y="1665561"/>
                </a:lnTo>
                <a:lnTo>
                  <a:pt x="3014149" y="1611197"/>
                </a:lnTo>
                <a:lnTo>
                  <a:pt x="3015430" y="1572836"/>
                </a:lnTo>
                <a:lnTo>
                  <a:pt x="3015613" y="1525272"/>
                </a:lnTo>
                <a:lnTo>
                  <a:pt x="3015613" y="239050"/>
                </a:lnTo>
                <a:lnTo>
                  <a:pt x="3015430" y="191480"/>
                </a:lnTo>
                <a:lnTo>
                  <a:pt x="3014149" y="153119"/>
                </a:lnTo>
                <a:lnTo>
                  <a:pt x="3003903" y="98748"/>
                </a:lnTo>
                <a:lnTo>
                  <a:pt x="2970029" y="45586"/>
                </a:lnTo>
                <a:lnTo>
                  <a:pt x="2916864" y="11723"/>
                </a:lnTo>
                <a:lnTo>
                  <a:pt x="2862498" y="1465"/>
                </a:lnTo>
                <a:lnTo>
                  <a:pt x="2824134" y="183"/>
                </a:lnTo>
                <a:lnTo>
                  <a:pt x="2776563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4" name="object 41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5" name="object 36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6" name="object 37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7" name="object 38"/>
          <p:cNvSpPr txBox="1"/>
          <p:nvPr/>
        </p:nvSpPr>
        <p:spPr>
          <a:xfrm>
            <a:off x="8655911" y="9483165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KNN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8" name="object 42"/>
          <p:cNvSpPr txBox="1"/>
          <p:nvPr/>
        </p:nvSpPr>
        <p:spPr>
          <a:xfrm>
            <a:off x="5149591" y="9261550"/>
            <a:ext cx="228092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49" name="prstName"/>
          <p:cNvCxnSpPr/>
          <p:nvPr/>
        </p:nvCxnSpPr>
        <p:spPr>
          <a:xfrm>
            <a:off x="6055452" y="8053472"/>
            <a:ext cx="635" cy="100347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rstName"/>
          <p:cNvCxnSpPr/>
          <p:nvPr/>
        </p:nvCxnSpPr>
        <p:spPr>
          <a:xfrm>
            <a:off x="6205585" y="8016662"/>
            <a:ext cx="2584740" cy="10647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2"/>
          <p:cNvSpPr txBox="1"/>
          <p:nvPr/>
        </p:nvSpPr>
        <p:spPr>
          <a:xfrm>
            <a:off x="2000022" y="9219640"/>
            <a:ext cx="2280920" cy="13385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로지스틱</a:t>
            </a:r>
            <a:endParaRPr lang="en-US" altLang="ko-KR" sz="3550" b="1" spc="10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회귀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52" name="prstName">
            <a:extLst>
              <a:ext uri="{FF2B5EF4-FFF2-40B4-BE49-F238E27FC236}">
                <a16:creationId xmlns:a16="http://schemas.microsoft.com/office/drawing/2014/main" id="{9ADCDB3C-64C3-B3D8-3C59-81DBB93FCE29}"/>
              </a:ext>
            </a:extLst>
          </p:cNvPr>
          <p:cNvCxnSpPr>
            <a:cxnSpLocks/>
          </p:cNvCxnSpPr>
          <p:nvPr/>
        </p:nvCxnSpPr>
        <p:spPr>
          <a:xfrm>
            <a:off x="6252950" y="7989022"/>
            <a:ext cx="6733744" cy="10923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36">
            <a:extLst>
              <a:ext uri="{FF2B5EF4-FFF2-40B4-BE49-F238E27FC236}">
                <a16:creationId xmlns:a16="http://schemas.microsoft.com/office/drawing/2014/main" id="{4D526184-E140-2B48-398C-B71EDFC22480}"/>
              </a:ext>
            </a:extLst>
          </p:cNvPr>
          <p:cNvSpPr/>
          <p:nvPr/>
        </p:nvSpPr>
        <p:spPr>
          <a:xfrm>
            <a:off x="11085737" y="9026117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4" name="object 38">
            <a:extLst>
              <a:ext uri="{FF2B5EF4-FFF2-40B4-BE49-F238E27FC236}">
                <a16:creationId xmlns:a16="http://schemas.microsoft.com/office/drawing/2014/main" id="{24BAB7D1-80C5-034D-BE59-7FB46B518A26}"/>
              </a:ext>
            </a:extLst>
          </p:cNvPr>
          <p:cNvSpPr txBox="1"/>
          <p:nvPr/>
        </p:nvSpPr>
        <p:spPr>
          <a:xfrm>
            <a:off x="11831455" y="9436372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SVM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501" y="2900912"/>
            <a:ext cx="14509763" cy="7818283"/>
          </a:xfrm>
          <a:prstGeom prst="rect">
            <a:avLst/>
          </a:prstGeom>
        </p:spPr>
      </p:pic>
      <p:sp>
        <p:nvSpPr>
          <p:cNvPr id="5" name="object 3"/>
          <p:cNvSpPr txBox="1"/>
          <p:nvPr/>
        </p:nvSpPr>
        <p:spPr>
          <a:xfrm>
            <a:off x="1484850" y="2135983"/>
            <a:ext cx="9417685" cy="624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문제에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사용하는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6" name="object 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7" name="object 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>
          <a:xfrm>
            <a:off x="1913629" y="9740819"/>
            <a:ext cx="3021661" cy="117974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defTabSz="636753">
              <a:lnSpc>
                <a:spcPct val="140000"/>
              </a:lnSpc>
            </a:pPr>
            <a:r>
              <a:rPr lang="ko-KR" altLang="en-US" sz="296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/>
                <a:ea typeface="에스코어 드림 7 ExtraBold"/>
              </a:rPr>
              <a:t>지능정보기술교관</a:t>
            </a:r>
            <a:endParaRPr lang="en-US" altLang="ko-KR" sz="2968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/>
              <a:ea typeface="에스코어 드림 7 ExtraBold"/>
            </a:endParaRPr>
          </a:p>
          <a:p>
            <a:pPr algn="ctr" defTabSz="636753">
              <a:lnSpc>
                <a:spcPct val="130000"/>
              </a:lnSpc>
            </a:pPr>
            <a:r>
              <a:rPr lang="ko-KR" altLang="en-US" sz="296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/>
                <a:ea typeface="에스코어 드림 7 ExtraBold"/>
              </a:rPr>
              <a:t>사이버 </a:t>
            </a:r>
            <a:r>
              <a:rPr lang="en-US" altLang="ko-KR" sz="296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/>
                <a:ea typeface="에스코어 드림 7 ExtraBold"/>
              </a:rPr>
              <a:t>6</a:t>
            </a:r>
            <a:r>
              <a:rPr lang="ko-KR" altLang="en-US" sz="296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7 ExtraBold"/>
                <a:ea typeface="에스코어 드림 7 ExtraBold"/>
              </a:rPr>
              <a:t>급 박민주</a:t>
            </a:r>
            <a:endParaRPr lang="ko-KR" altLang="ko-KR" sz="2968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>
          <a:xfrm>
            <a:off x="6932744" y="1886882"/>
            <a:ext cx="2170466" cy="55970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3298" b="1" dirty="0">
                <a:solidFill>
                  <a:srgbClr val="053267"/>
                </a:solidFill>
                <a:latin typeface="에스코어 드림 7 ExtraBold"/>
                <a:ea typeface="에스코어 드림 7 ExtraBold"/>
              </a:rPr>
              <a:t>軍 근무경력</a:t>
            </a:r>
            <a:endParaRPr lang="ko-KR" altLang="ko-KR" sz="3298" b="1" dirty="0">
              <a:solidFill>
                <a:srgbClr val="053267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6" name="Line 15"/>
          <p:cNvSpPr>
            <a:spLocks noChangeShapeType="1"/>
          </p:cNvSpPr>
          <p:nvPr/>
        </p:nvSpPr>
        <p:spPr>
          <a:xfrm>
            <a:off x="6932744" y="2658117"/>
            <a:ext cx="12142621" cy="0"/>
          </a:xfrm>
          <a:prstGeom prst="line">
            <a:avLst/>
          </a:prstGeom>
          <a:noFill/>
          <a:ln w="19050">
            <a:solidFill>
              <a:srgbClr val="688BA6"/>
            </a:solidFill>
            <a:prstDash val="solid"/>
            <a:round/>
          </a:ln>
        </p:spPr>
        <p:txBody>
          <a:bodyPr vert="horz" wrap="square" lIns="63675" tIns="31836" rIns="63675" bIns="31836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1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>
          <a:xfrm>
            <a:off x="6932744" y="2929161"/>
            <a:ext cx="7524496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조함훈련대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시스템운용담당</a:t>
            </a:r>
            <a:r>
              <a:rPr lang="en-US" altLang="ko-KR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(’09.10. 1. ~ ’15. 3.15.)</a:t>
            </a:r>
            <a:endParaRPr lang="ko-KR" altLang="ko-KR" sz="1979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>
          <a:xfrm>
            <a:off x="6932744" y="4464499"/>
            <a:ext cx="6373540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정보통신학교 </a:t>
            </a:r>
            <a:r>
              <a:rPr lang="ko-KR" altLang="en-US" sz="2638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사이버학부</a:t>
            </a:r>
            <a:r>
              <a:rPr lang="en-US" altLang="ko-KR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(’20. 4. 1. ~ </a:t>
            </a:r>
            <a:r>
              <a:rPr lang="ko-KR" altLang="en-US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현재</a:t>
            </a:r>
            <a:r>
              <a:rPr lang="en-US" altLang="ko-KR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)</a:t>
            </a:r>
            <a:endParaRPr lang="ko-KR" altLang="ko-KR" sz="1979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>
          <a:xfrm>
            <a:off x="6932744" y="4983737"/>
            <a:ext cx="2148024" cy="5623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3298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자격</a:t>
            </a:r>
            <a:r>
              <a:rPr lang="en-US" altLang="ko-KR" sz="3298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 / </a:t>
            </a:r>
            <a:r>
              <a:rPr lang="ko-KR" altLang="en-US" sz="3298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수상</a:t>
            </a:r>
            <a:endParaRPr lang="ko-KR" altLang="ko-KR" sz="3298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>
          <a:xfrm>
            <a:off x="6932744" y="5754973"/>
            <a:ext cx="12142621" cy="0"/>
          </a:xfrm>
          <a:prstGeom prst="line">
            <a:avLst/>
          </a:prstGeom>
          <a:noFill/>
          <a:ln w="19050">
            <a:solidFill>
              <a:srgbClr val="688BA6"/>
            </a:solidFill>
            <a:prstDash val="solid"/>
            <a:round/>
          </a:ln>
        </p:spPr>
        <p:txBody>
          <a:bodyPr vert="horz" wrap="square" lIns="63675" tIns="31836" rIns="63675" bIns="31836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1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>
          <a:xfrm>
            <a:off x="6932745" y="5924134"/>
            <a:ext cx="6330259" cy="40594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정보처리기사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,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전자계산기조직응용기사</a:t>
            </a:r>
            <a:endParaRPr lang="ko-KR" altLang="ko-KR" sz="1979" b="1" dirty="0">
              <a:solidFill>
                <a:srgbClr val="688BA6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>
          <a:xfrm>
            <a:off x="6928115" y="7008565"/>
            <a:ext cx="9633406" cy="50751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제</a:t>
            </a:r>
            <a:r>
              <a:rPr lang="en-US" altLang="ko-KR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16</a:t>
            </a:r>
            <a:r>
              <a:rPr lang="ko-KR" altLang="en-US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회</a:t>
            </a:r>
            <a:r>
              <a:rPr lang="en-US" altLang="ko-KR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 TOPCIT</a:t>
            </a:r>
            <a:r>
              <a:rPr lang="en-US" altLang="ko-KR" sz="2309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(SW </a:t>
            </a:r>
            <a:r>
              <a:rPr lang="ko-KR" altLang="en-US" sz="2309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역량평가</a:t>
            </a:r>
            <a:r>
              <a:rPr lang="en-US" altLang="ko-KR" sz="2309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)</a:t>
            </a:r>
            <a:r>
              <a:rPr lang="en-US" altLang="ko-KR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국방부</a:t>
            </a:r>
            <a:r>
              <a:rPr lang="en-US" altLang="ko-KR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E01B6A"/>
                </a:solidFill>
                <a:latin typeface="에스코어 드림 5 Medium"/>
                <a:ea typeface="에스코어 드림 5 Medium"/>
              </a:rPr>
              <a:t>최우수</a:t>
            </a:r>
            <a:r>
              <a:rPr lang="ko-KR" altLang="en-US" sz="329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국방부장관상 수상</a:t>
            </a:r>
            <a:endParaRPr lang="ko-KR" altLang="ko-KR" sz="2638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>
          <a:xfrm>
            <a:off x="6928115" y="6499302"/>
            <a:ext cx="5437386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정보보안기사</a:t>
            </a:r>
            <a:r>
              <a:rPr lang="en-US" altLang="ko-KR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, </a:t>
            </a:r>
            <a:r>
              <a:rPr lang="ko-KR" altLang="en-US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빅데이터</a:t>
            </a:r>
            <a:r>
              <a:rPr lang="en-US" altLang="ko-KR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분석기사</a:t>
            </a:r>
            <a:endParaRPr lang="ko-KR" altLang="ko-KR" sz="1979" b="1" dirty="0">
              <a:solidFill>
                <a:srgbClr val="375CDE"/>
              </a:solidFill>
              <a:latin typeface="에스코어 드림 5 Medium"/>
              <a:ea typeface="에스코어 드림 5 Medium"/>
            </a:endParaRPr>
          </a:p>
        </p:txBody>
      </p:sp>
      <p:pic>
        <p:nvPicPr>
          <p:cNvPr id="1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8254" y="1975206"/>
            <a:ext cx="5592981" cy="7608162"/>
          </a:xfrm>
          <a:prstGeom prst="rect">
            <a:avLst/>
          </a:prstGeom>
        </p:spPr>
      </p:pic>
      <p:sp>
        <p:nvSpPr>
          <p:cNvPr id="15" name="Rectangle 11"/>
          <p:cNvSpPr>
            <a:spLocks noChangeArrowheads="1"/>
          </p:cNvSpPr>
          <p:nvPr/>
        </p:nvSpPr>
        <p:spPr>
          <a:xfrm>
            <a:off x="6932745" y="3532590"/>
            <a:ext cx="11269111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교육자원정보실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프로그램담당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/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원격교육체계개발담당</a:t>
            </a:r>
            <a:r>
              <a:rPr lang="en-US" altLang="ko-KR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(’15. 3.16. ~ '</a:t>
            </a:r>
            <a:r>
              <a:rPr lang="ko-KR" altLang="en-US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2</a:t>
            </a:r>
            <a:r>
              <a:rPr lang="en-US" altLang="ko-KR" sz="197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0. 3.31)</a:t>
            </a:r>
            <a:endParaRPr lang="ko-KR" altLang="ko-KR" sz="1979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6" name="TextBox"/>
          <p:cNvSpPr txBox="1"/>
          <p:nvPr/>
        </p:nvSpPr>
        <p:spPr>
          <a:xfrm>
            <a:off x="7201470" y="4039018"/>
            <a:ext cx="5594480" cy="304571"/>
          </a:xfrm>
          <a:prstGeom prst="rect">
            <a:avLst/>
          </a:prstGeom>
          <a:noFill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교육관련체계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(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교관관리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프로그램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등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)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다수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개발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>
          <a:xfrm>
            <a:off x="6938587" y="7678701"/>
            <a:ext cx="11238013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제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12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회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, 18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회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, 19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회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TOPCIT</a:t>
            </a:r>
            <a:r>
              <a:rPr lang="en-US" altLang="ko-KR" sz="230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(SW </a:t>
            </a:r>
            <a:r>
              <a:rPr lang="ko-KR" altLang="en-US" sz="230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역량평가</a:t>
            </a:r>
            <a:r>
              <a:rPr lang="en-US" altLang="ko-KR" sz="2309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)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해군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금상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해군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참모총장상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수상</a:t>
            </a:r>
            <a:endParaRPr lang="ko-KR" altLang="ko-KR" sz="2638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8" name="TextBox"/>
          <p:cNvSpPr txBox="1"/>
          <p:nvPr/>
        </p:nvSpPr>
        <p:spPr>
          <a:xfrm>
            <a:off x="6948479" y="8279727"/>
            <a:ext cx="6755054" cy="405945"/>
          </a:xfrm>
          <a:prstGeom prst="rect">
            <a:avLst/>
          </a:prstGeom>
          <a:noFill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교육사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E05B2B"/>
                </a:solidFill>
                <a:latin typeface="에스코어 드림 5 Medium"/>
                <a:ea typeface="에스코어 드림 5 Medium"/>
              </a:rPr>
              <a:t>우수교관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선발</a:t>
            </a:r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해군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교육사령관상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수상</a:t>
            </a:r>
            <a:endParaRPr lang="ko-KR" altLang="ko-KR" sz="2638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>
          <a:xfrm>
            <a:off x="6932744" y="8889377"/>
            <a:ext cx="833562" cy="562398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>
              <a:lnSpc>
                <a:spcPct val="120000"/>
              </a:lnSpc>
            </a:pPr>
            <a:r>
              <a:rPr lang="ko-KR" altLang="en-US" sz="3298" b="1" dirty="0">
                <a:solidFill>
                  <a:srgbClr val="053267"/>
                </a:solidFill>
                <a:latin typeface="에스코어 드림 5 Medium"/>
                <a:ea typeface="에스코어 드림 5 Medium"/>
              </a:rPr>
              <a:t>교육</a:t>
            </a:r>
            <a:endParaRPr lang="ko-KR" altLang="ko-KR" sz="3298" b="1" dirty="0">
              <a:solidFill>
                <a:srgbClr val="053267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>
          <a:xfrm>
            <a:off x="6932744" y="9660613"/>
            <a:ext cx="12142621" cy="0"/>
          </a:xfrm>
          <a:prstGeom prst="line">
            <a:avLst/>
          </a:prstGeom>
          <a:noFill/>
          <a:ln w="19050">
            <a:solidFill>
              <a:srgbClr val="688BA6"/>
            </a:solidFill>
            <a:prstDash val="solid"/>
            <a:round/>
          </a:ln>
        </p:spPr>
        <p:txBody>
          <a:bodyPr vert="horz" wrap="square" lIns="63675" tIns="31836" rIns="63675" bIns="31836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31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>
          <a:xfrm>
            <a:off x="6932744" y="9829773"/>
            <a:ext cx="12474569" cy="710516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교육대학원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석사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과정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(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인공지능빅데이터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융합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교육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전공</a:t>
            </a:r>
            <a:r>
              <a:rPr lang="en-US" altLang="ko-KR" sz="2638" b="1" dirty="0">
                <a:solidFill>
                  <a:srgbClr val="3057B9"/>
                </a:solidFill>
                <a:latin typeface="에스코어 드림 5 Medium"/>
                <a:ea typeface="에스코어 드림 5 Medium"/>
              </a:rPr>
              <a:t>)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'22. 3. ~ '24. 8.(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졸업예정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)</a:t>
            </a:r>
            <a:endParaRPr lang="ko-KR" altLang="ko-KR" sz="1979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/>
              <a:ea typeface="에스코어 드림 5 Medium"/>
            </a:endParaRPr>
          </a:p>
          <a:p>
            <a:pPr lvl="0"/>
            <a:endParaRPr lang="ko-KR" altLang="ko-KR" sz="1979" b="1" dirty="0">
              <a:solidFill>
                <a:srgbClr val="688BA6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>
          <a:xfrm>
            <a:off x="6928115" y="10404942"/>
            <a:ext cx="9107878" cy="40594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lvl="0"/>
            <a:r>
              <a:rPr lang="en-US" altLang="ko-KR" sz="26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• 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UNIST AI </a:t>
            </a:r>
            <a:r>
              <a:rPr lang="ko-KR" altLang="en-US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대학원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인턴십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과정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수료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(2</a:t>
            </a:r>
            <a:r>
              <a:rPr lang="ko-KR" altLang="en-US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회</a:t>
            </a:r>
            <a:r>
              <a:rPr lang="en-US" altLang="ko-KR" sz="2638" b="1" dirty="0">
                <a:solidFill>
                  <a:srgbClr val="000000"/>
                </a:solidFill>
                <a:latin typeface="에스코어 드림 5 Medium"/>
                <a:ea typeface="에스코어 드림 5 Medium"/>
              </a:rPr>
              <a:t>)</a:t>
            </a:r>
            <a:r>
              <a:rPr lang="en-US" altLang="ko-KR" sz="1979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 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＊ 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'21. 8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월</a:t>
            </a:r>
            <a:r>
              <a:rPr lang="en-US" altLang="ko-KR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, '22. 8</a:t>
            </a:r>
            <a:r>
              <a:rPr lang="ko-KR" altLang="en-US" sz="1979" b="1" dirty="0">
                <a:solidFill>
                  <a:srgbClr val="688BA6"/>
                </a:solidFill>
                <a:latin typeface="에스코어 드림 5 Medium"/>
                <a:ea typeface="에스코어 드림 5 Medium"/>
              </a:rPr>
              <a:t>월</a:t>
            </a:r>
            <a:r>
              <a:rPr lang="en-US" altLang="ko-KR" sz="2638" b="1" dirty="0">
                <a:solidFill>
                  <a:srgbClr val="375CDE"/>
                </a:solidFill>
                <a:latin typeface="에스코어 드림 5 Medium"/>
                <a:ea typeface="에스코어 드림 5 Medium"/>
              </a:rPr>
              <a:t> </a:t>
            </a:r>
            <a:endParaRPr lang="ko-KR" altLang="ko-KR" sz="1979" b="1" dirty="0">
              <a:solidFill>
                <a:srgbClr val="375CDE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96DF8B56-DEA4-7366-282B-0DAB1E113C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9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교관소개</a:t>
            </a:r>
            <a:endParaRPr sz="3950" b="1" dirty="0"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245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sz="4000" b="1" spc="14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의사결정나무(Decision</a:t>
            </a:r>
            <a:r>
              <a:rPr sz="4000" b="1" spc="-8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4000" b="1" spc="145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Tree)란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93623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object 4"/>
          <p:cNvSpPr txBox="1"/>
          <p:nvPr/>
        </p:nvSpPr>
        <p:spPr>
          <a:xfrm>
            <a:off x="1126627" y="3341653"/>
            <a:ext cx="8756015" cy="1344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100"/>
              </a:spcBef>
            </a:pP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스무고개와 같이 특정 질문들을 통해  </a:t>
            </a:r>
            <a:endParaRPr lang="en-US" altLang="ko-KR" sz="3600" b="1" dirty="0">
              <a:solidFill>
                <a:srgbClr val="151617"/>
              </a:solidFill>
              <a:latin typeface="Malgun Gothic"/>
              <a:ea typeface="Malgun Gothic"/>
              <a:cs typeface="Malgun Gothic"/>
            </a:endParaRPr>
          </a:p>
          <a:p>
            <a:pPr marL="12700" marR="5080">
              <a:lnSpc>
                <a:spcPct val="120200"/>
              </a:lnSpc>
              <a:spcBef>
                <a:spcPts val="100"/>
              </a:spcBef>
            </a:pP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정답을 찾아가는</a:t>
            </a:r>
            <a:r>
              <a:rPr sz="3600" b="1" spc="20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모델</a:t>
            </a:r>
            <a:endParaRPr sz="36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1126627" y="6236966"/>
            <a:ext cx="9450705" cy="135318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최상단의 </a:t>
            </a:r>
            <a:r>
              <a:rPr sz="3600" b="1" spc="31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뿌리</a:t>
            </a:r>
            <a:r>
              <a:rPr sz="3600" b="1" spc="34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160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마디</a:t>
            </a:r>
            <a:r>
              <a:rPr sz="3600" b="1" spc="16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에서</a:t>
            </a:r>
            <a:endParaRPr sz="360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마지막 </a:t>
            </a:r>
            <a:r>
              <a:rPr sz="3600" b="1" spc="31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끝 </a:t>
            </a:r>
            <a:r>
              <a:rPr sz="3600" b="1" spc="160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마디</a:t>
            </a:r>
            <a:r>
              <a:rPr sz="3600" b="1" spc="16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까지 </a:t>
            </a: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아래 방향으로</a:t>
            </a:r>
            <a:r>
              <a:rPr sz="3600" b="1" spc="13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진행</a:t>
            </a:r>
            <a:endParaRPr sz="36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13244275" y="2897441"/>
            <a:ext cx="3996055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뿌리 </a:t>
            </a:r>
            <a:r>
              <a:rPr sz="2800" spc="3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마디(Root</a:t>
            </a:r>
            <a:r>
              <a:rPr sz="2800" spc="38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spc="4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Node)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14694194" y="8909170"/>
            <a:ext cx="3914140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spc="2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끝 </a:t>
            </a:r>
            <a:r>
              <a:rPr sz="2800" spc="-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마디(Terminal</a:t>
            </a:r>
            <a:r>
              <a:rPr sz="2800" spc="32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spc="4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Node)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5297709" y="4831378"/>
            <a:ext cx="62865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185" dirty="0">
                <a:solidFill>
                  <a:srgbClr val="151617"/>
                </a:solidFill>
                <a:latin typeface="Trebuchet MS"/>
                <a:cs typeface="Trebuchet MS"/>
              </a:rPr>
              <a:t>Yes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3019355" y="4831378"/>
            <a:ext cx="484505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190" dirty="0">
                <a:solidFill>
                  <a:srgbClr val="151617"/>
                </a:solidFill>
                <a:latin typeface="Trebuchet MS"/>
                <a:cs typeface="Trebuchet MS"/>
              </a:rPr>
              <a:t>No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4" name="object 11"/>
          <p:cNvSpPr txBox="1"/>
          <p:nvPr/>
        </p:nvSpPr>
        <p:spPr>
          <a:xfrm>
            <a:off x="17240692" y="6733147"/>
            <a:ext cx="628650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185" dirty="0">
                <a:solidFill>
                  <a:srgbClr val="151617"/>
                </a:solidFill>
                <a:latin typeface="Trebuchet MS"/>
                <a:cs typeface="Trebuchet MS"/>
              </a:rPr>
              <a:t>Yes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14962339" y="6733147"/>
            <a:ext cx="484505" cy="4470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50" spc="190" dirty="0">
                <a:solidFill>
                  <a:srgbClr val="151617"/>
                </a:solidFill>
                <a:latin typeface="Trebuchet MS"/>
                <a:cs typeface="Trebuchet MS"/>
              </a:rPr>
              <a:t>No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6" name="object 13"/>
          <p:cNvSpPr txBox="1"/>
          <p:nvPr/>
        </p:nvSpPr>
        <p:spPr>
          <a:xfrm>
            <a:off x="13997570" y="4058733"/>
            <a:ext cx="9017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20" dirty="0">
                <a:solidFill>
                  <a:srgbClr val="151617"/>
                </a:solidFill>
                <a:latin typeface="UKIJ CJK"/>
                <a:cs typeface="UKIJ CJK"/>
              </a:rPr>
              <a:t>질문</a:t>
            </a:r>
            <a:r>
              <a:rPr sz="2350" spc="145" dirty="0">
                <a:solidFill>
                  <a:srgbClr val="151617"/>
                </a:solidFill>
                <a:latin typeface="UKIJ CJK"/>
                <a:cs typeface="UKIJ CJK"/>
              </a:rPr>
              <a:t> </a:t>
            </a:r>
            <a:r>
              <a:rPr sz="2350" spc="10" dirty="0">
                <a:solidFill>
                  <a:srgbClr val="151617"/>
                </a:solidFill>
                <a:latin typeface="UKIJ CJK"/>
                <a:cs typeface="UKIJ CJK"/>
              </a:rPr>
              <a:t>1</a:t>
            </a:r>
            <a:endParaRPr sz="2350">
              <a:latin typeface="UKIJ CJK"/>
              <a:cs typeface="UKIJ CJK"/>
            </a:endParaRPr>
          </a:p>
        </p:txBody>
      </p:sp>
      <p:sp>
        <p:nvSpPr>
          <p:cNvPr id="17" name="object 14"/>
          <p:cNvSpPr txBox="1"/>
          <p:nvPr/>
        </p:nvSpPr>
        <p:spPr>
          <a:xfrm>
            <a:off x="15870313" y="6042178"/>
            <a:ext cx="901700" cy="387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20" dirty="0">
                <a:solidFill>
                  <a:srgbClr val="151617"/>
                </a:solidFill>
                <a:latin typeface="UKIJ CJK"/>
                <a:cs typeface="UKIJ CJK"/>
              </a:rPr>
              <a:t>질문</a:t>
            </a:r>
            <a:r>
              <a:rPr sz="2350" spc="145" dirty="0">
                <a:solidFill>
                  <a:srgbClr val="151617"/>
                </a:solidFill>
                <a:latin typeface="UKIJ CJK"/>
                <a:cs typeface="UKIJ CJK"/>
              </a:rPr>
              <a:t> </a:t>
            </a:r>
            <a:r>
              <a:rPr sz="2350" spc="10" dirty="0">
                <a:solidFill>
                  <a:srgbClr val="151617"/>
                </a:solidFill>
                <a:latin typeface="UKIJ CJK"/>
                <a:cs typeface="UKIJ CJK"/>
              </a:rPr>
              <a:t>2</a:t>
            </a:r>
            <a:endParaRPr sz="2350">
              <a:latin typeface="UKIJ CJK"/>
              <a:cs typeface="UKIJ CJK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11728236" y="3519820"/>
            <a:ext cx="7130548" cy="5283312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 txBox="1"/>
          <p:nvPr/>
        </p:nvSpPr>
        <p:spPr>
          <a:xfrm>
            <a:off x="15450109" y="4983778"/>
            <a:ext cx="628650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8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Yes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13171755" y="4983778"/>
            <a:ext cx="826135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9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17393092" y="6885547"/>
            <a:ext cx="628650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8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Yes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5114739" y="6885547"/>
            <a:ext cx="907415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spc="19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14149970" y="4211133"/>
            <a:ext cx="1720215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질문</a:t>
            </a:r>
            <a:r>
              <a:rPr sz="2800" spc="14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1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object 14"/>
          <p:cNvSpPr txBox="1"/>
          <p:nvPr/>
        </p:nvSpPr>
        <p:spPr>
          <a:xfrm>
            <a:off x="16022713" y="6194578"/>
            <a:ext cx="1593850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질문</a:t>
            </a:r>
            <a:r>
              <a:rPr sz="2800" spc="14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2</a:t>
            </a:r>
            <a:endParaRPr sz="280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6"/>
          <p:cNvSpPr/>
          <p:nvPr/>
        </p:nvSpPr>
        <p:spPr>
          <a:xfrm>
            <a:off x="10837710" y="3796678"/>
            <a:ext cx="6614283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4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sz="4000" b="1" spc="14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</a:t>
            </a:r>
            <a:r>
              <a:rPr lang="ko-KR" altLang="en-US" sz="4000" b="1" spc="14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로</a:t>
            </a:r>
            <a:r>
              <a:rPr lang="en-US" altLang="ko-KR" sz="4000" b="1" spc="14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14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이해하기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object 17"/>
          <p:cNvSpPr txBox="1"/>
          <p:nvPr/>
        </p:nvSpPr>
        <p:spPr>
          <a:xfrm>
            <a:off x="12310667" y="2833860"/>
            <a:ext cx="4105910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뿌리 </a:t>
            </a:r>
            <a:r>
              <a:rPr sz="2800" b="1" spc="3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마디(Root</a:t>
            </a:r>
            <a:r>
              <a:rPr sz="2800" b="1" spc="38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b="1" spc="4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Node)</a:t>
            </a:r>
            <a:endParaRPr sz="28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object 15"/>
          <p:cNvSpPr txBox="1"/>
          <p:nvPr/>
        </p:nvSpPr>
        <p:spPr>
          <a:xfrm>
            <a:off x="11576346" y="4464352"/>
            <a:ext cx="5328285" cy="5022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0" spc="23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풍속 </a:t>
            </a:r>
            <a:r>
              <a:rPr sz="3200" b="0" spc="20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4m/s </a:t>
            </a:r>
            <a:r>
              <a:rPr sz="3200" b="0" spc="23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를 </a:t>
            </a:r>
            <a:r>
              <a:rPr sz="3200" b="0" spc="125" dirty="0">
                <a:solidFill>
                  <a:srgbClr val="39B6BB"/>
                </a:solidFill>
                <a:latin typeface="Malgun Gothic"/>
                <a:ea typeface="Malgun Gothic"/>
                <a:cs typeface="Malgun Gothic"/>
              </a:rPr>
              <a:t>기준</a:t>
            </a:r>
            <a:r>
              <a:rPr sz="3200" spc="12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으로</a:t>
            </a:r>
            <a:r>
              <a:rPr sz="3200" spc="15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200" spc="1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분리</a:t>
            </a:r>
            <a:endParaRPr sz="3200">
              <a:latin typeface="Malgun Gothic"/>
              <a:ea typeface="Malgun Gothic"/>
              <a:cs typeface="Malgun Gothic"/>
            </a:endParaRPr>
          </a:p>
        </p:txBody>
      </p:sp>
      <p:graphicFrame>
        <p:nvGraphicFramePr>
          <p:cNvPr id="11" name="object 13"/>
          <p:cNvGraphicFramePr>
            <a:graphicFrameLocks noGrp="1"/>
          </p:cNvGraphicFramePr>
          <p:nvPr/>
        </p:nvGraphicFramePr>
        <p:xfrm>
          <a:off x="9650397" y="6898203"/>
          <a:ext cx="2860040" cy="309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236"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spc="210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풍속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600" b="1" spc="180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(m/s)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EDED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65"/>
                        </a:spcBef>
                      </a:pPr>
                      <a:r>
                        <a:rPr sz="2600" b="1" spc="204" dirty="0">
                          <a:solidFill>
                            <a:srgbClr val="39B6B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지연여부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41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5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1.5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2.5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8"/>
          <p:cNvSpPr txBox="1"/>
          <p:nvPr/>
        </p:nvSpPr>
        <p:spPr>
          <a:xfrm>
            <a:off x="9423395" y="10484616"/>
            <a:ext cx="3949700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끝 </a:t>
            </a:r>
            <a:r>
              <a:rPr sz="2800" b="1" spc="-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마디(Terminal</a:t>
            </a:r>
            <a:r>
              <a:rPr sz="2800" b="1" spc="35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b="1" spc="4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Node)</a:t>
            </a:r>
            <a:endParaRPr sz="2800" b="1">
              <a:latin typeface="Malgun Gothic"/>
              <a:ea typeface="Malgun Gothic"/>
              <a:cs typeface="Malgun Gothic"/>
            </a:endParaRPr>
          </a:p>
        </p:txBody>
      </p:sp>
      <p:graphicFrame>
        <p:nvGraphicFramePr>
          <p:cNvPr id="13" name="object 14"/>
          <p:cNvGraphicFramePr>
            <a:graphicFrameLocks noGrp="1"/>
          </p:cNvGraphicFramePr>
          <p:nvPr/>
        </p:nvGraphicFramePr>
        <p:xfrm>
          <a:off x="15225278" y="6869931"/>
          <a:ext cx="2860040" cy="309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8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236"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spc="210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풍속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  <a:p>
                      <a:pPr marL="29083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600" b="1" spc="180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(m/s)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EDED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sz="2600" b="1" spc="210" dirty="0">
                          <a:solidFill>
                            <a:srgbClr val="39B6B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지연여부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224154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5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10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5.5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10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6.5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600" b="1" spc="10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6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9"/>
          <p:cNvSpPr txBox="1"/>
          <p:nvPr/>
        </p:nvSpPr>
        <p:spPr>
          <a:xfrm>
            <a:off x="15048913" y="10484616"/>
            <a:ext cx="3949065" cy="4425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00" b="1" spc="2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끝 </a:t>
            </a:r>
            <a:r>
              <a:rPr sz="2800" b="1" spc="-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마디(Terminal</a:t>
            </a:r>
            <a:r>
              <a:rPr sz="2800" b="1" spc="35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800" b="1" spc="4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Node)</a:t>
            </a:r>
            <a:endParaRPr sz="2800" b="1"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15" name="prstName"/>
          <p:cNvCxnSpPr/>
          <p:nvPr/>
        </p:nvCxnSpPr>
        <p:spPr>
          <a:xfrm flipH="1">
            <a:off x="11176633" y="5501811"/>
            <a:ext cx="2629797" cy="1280296"/>
          </a:xfrm>
          <a:prstGeom prst="line">
            <a:avLst/>
          </a:prstGeom>
          <a:ln w="22225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rstName"/>
          <p:cNvCxnSpPr/>
          <p:nvPr/>
        </p:nvCxnSpPr>
        <p:spPr>
          <a:xfrm>
            <a:off x="13806430" y="5501811"/>
            <a:ext cx="2699001" cy="1280296"/>
          </a:xfrm>
          <a:prstGeom prst="line">
            <a:avLst/>
          </a:prstGeom>
          <a:ln w="22225"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9"/>
          <p:cNvSpPr txBox="1"/>
          <p:nvPr/>
        </p:nvSpPr>
        <p:spPr>
          <a:xfrm>
            <a:off x="2302964" y="3114810"/>
            <a:ext cx="3902075" cy="5638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항공 지연</a:t>
            </a:r>
            <a:r>
              <a:rPr sz="3600" b="1" spc="15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데이터</a:t>
            </a:r>
            <a:endParaRPr sz="3600" b="1">
              <a:latin typeface="Malgun Gothic"/>
              <a:ea typeface="Malgun Gothic"/>
              <a:cs typeface="Malgun Gothic"/>
            </a:endParaRPr>
          </a:p>
        </p:txBody>
      </p:sp>
      <p:graphicFrame>
        <p:nvGraphicFramePr>
          <p:cNvPr id="18" name="object 10"/>
          <p:cNvGraphicFramePr>
            <a:graphicFrameLocks noGrp="1"/>
          </p:cNvGraphicFramePr>
          <p:nvPr/>
        </p:nvGraphicFramePr>
        <p:xfrm>
          <a:off x="2228618" y="3768670"/>
          <a:ext cx="4081779" cy="527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39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2800" b="1" spc="190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풍속(m/s)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780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EDED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2800" b="1" spc="210" dirty="0">
                          <a:solidFill>
                            <a:srgbClr val="39B6B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지연여부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5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2.5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4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11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10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6.5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800" b="1" spc="10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7335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prstName"/>
          <p:cNvSpPr/>
          <p:nvPr/>
        </p:nvSpPr>
        <p:spPr>
          <a:xfrm>
            <a:off x="7266542" y="4342067"/>
            <a:ext cx="2456783" cy="6479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A7CC4">
              <a:alpha val="100000"/>
            </a:srgbClr>
          </a:solidFill>
          <a:ln>
            <a:solidFill>
              <a:srgbClr val="7A7CC4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중간 마디</a:t>
            </a:r>
            <a:r>
              <a:rPr sz="4000" b="1" spc="95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추가하기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object 9"/>
          <p:cNvSpPr txBox="1"/>
          <p:nvPr/>
        </p:nvSpPr>
        <p:spPr>
          <a:xfrm>
            <a:off x="2302964" y="3114810"/>
            <a:ext cx="9023350" cy="5638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b="1" spc="10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아래와 같은 데이터는 어떻게 나눠야</a:t>
            </a:r>
            <a:r>
              <a:rPr sz="3600" b="1" spc="53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600" b="1" spc="45" dirty="0">
                <a:solidFill>
                  <a:srgbClr val="151617"/>
                </a:solidFill>
                <a:latin typeface="Malgun Gothic"/>
                <a:ea typeface="Malgun Gothic"/>
                <a:cs typeface="Malgun Gothic"/>
              </a:rPr>
              <a:t>할까?</a:t>
            </a:r>
            <a:endParaRPr sz="3600" b="1">
              <a:latin typeface="Malgun Gothic"/>
              <a:ea typeface="Malgun Gothic"/>
              <a:cs typeface="Malgun Gothic"/>
            </a:endParaRPr>
          </a:p>
        </p:txBody>
      </p:sp>
      <p:graphicFrame>
        <p:nvGraphicFramePr>
          <p:cNvPr id="9" name="object 4"/>
          <p:cNvGraphicFramePr>
            <a:graphicFrameLocks noGrp="1"/>
          </p:cNvGraphicFramePr>
          <p:nvPr/>
        </p:nvGraphicFramePr>
        <p:xfrm>
          <a:off x="3043396" y="4374447"/>
          <a:ext cx="4081779" cy="5273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399">
                <a:tc>
                  <a:txBody>
                    <a:bodyPr/>
                    <a:lstStyle/>
                    <a:p>
                      <a:pPr marR="98425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spc="-185" dirty="0">
                          <a:solidFill>
                            <a:srgbClr val="524FA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𝑿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EDEDF8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spc="-325" dirty="0">
                          <a:solidFill>
                            <a:srgbClr val="39B7BB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𝒀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28575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D5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spc="1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spc="-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1.5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2800" b="1" spc="1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13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-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2.5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644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2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3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644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2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Yes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1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9399"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-5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5.5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28575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2800" b="1" spc="100" dirty="0">
                          <a:solidFill>
                            <a:srgbClr val="151617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No</a:t>
                      </a:r>
                      <a:endParaRPr sz="2800" b="1">
                        <a:latin typeface="Malgun Gothic"/>
                        <a:ea typeface="Malgun Gothic"/>
                        <a:cs typeface="Malgun Gothic"/>
                      </a:endParaRPr>
                    </a:p>
                  </a:txBody>
                  <a:tcPr marL="0" marR="0" marT="191770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28575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28575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58594" y="3684618"/>
            <a:ext cx="9500523" cy="68958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중간 마디</a:t>
            </a:r>
            <a:r>
              <a:rPr sz="4000" b="1" spc="95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추가하기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9016" y="2840498"/>
            <a:ext cx="16706085" cy="8106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2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개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이상의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feature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데이터의</a:t>
            </a: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경우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9074" y="3045028"/>
            <a:ext cx="17035620" cy="7822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 구조 살펴보기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모델 구조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9717" y="3218040"/>
            <a:ext cx="16058241" cy="7699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 분리 기준 알아보기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908" y="3010424"/>
            <a:ext cx="16396104" cy="786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 분리 기준 알아보기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543" y="2923013"/>
            <a:ext cx="17630402" cy="805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불순도(Impurity)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598" y="3078733"/>
            <a:ext cx="18456404" cy="7425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불순도 측정 방법, 지니 불순도(Gini Impurity)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315" y="2845969"/>
            <a:ext cx="15917929" cy="7864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A</a:t>
            </a: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I•ML•DL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9DB6F13E-78F7-20D2-A1FD-72367D1A2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8650" y="1844674"/>
            <a:ext cx="16259631" cy="8973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지니 불순도(Gini Impurity) 계산하기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704" y="3045028"/>
            <a:ext cx="16866586" cy="7773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지니 불순도(Gini Impurity) 계산하기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8706" y="2941219"/>
            <a:ext cx="15944337" cy="8212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지니 불순도(Gini Impurity) 적용하기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7115" y="2840791"/>
            <a:ext cx="15252137" cy="7954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의사결정나무의 깊이의 trade-off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나무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–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불순도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51" y="2840355"/>
            <a:ext cx="18188956" cy="7555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12310745" cy="62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lang="en-US" altLang="ko-KR" sz="4000" b="1" spc="270" dirty="0">
                <a:solidFill>
                  <a:srgbClr val="524FA0"/>
                </a:solidFill>
                <a:latin typeface="Malgun Gothic"/>
                <a:ea typeface="Malgun Gothic"/>
                <a:cs typeface="Malgun Gothic"/>
              </a:rPr>
              <a:t>의사결정나무의 깊이의 trade-off</a:t>
            </a:r>
            <a:endParaRPr sz="4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의사결정나무의 특징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372" y="3114232"/>
            <a:ext cx="18510192" cy="45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로지스틱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7"/>
          <p:cNvGrpSpPr/>
          <p:nvPr/>
        </p:nvGrpSpPr>
        <p:grpSpPr>
          <a:xfrm>
            <a:off x="2947982" y="2903420"/>
            <a:ext cx="14218285" cy="3436620"/>
            <a:chOff x="2947982" y="4236920"/>
            <a:chExt cx="14218285" cy="3436620"/>
          </a:xfrm>
        </p:grpSpPr>
        <p:sp>
          <p:nvSpPr>
            <p:cNvPr id="4" name="object 8"/>
            <p:cNvSpPr/>
            <p:nvPr/>
          </p:nvSpPr>
          <p:spPr>
            <a:xfrm>
              <a:off x="3682199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5" name="object 9"/>
            <p:cNvSpPr/>
            <p:nvPr/>
          </p:nvSpPr>
          <p:spPr>
            <a:xfrm>
              <a:off x="3242422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6" name="object 10"/>
            <p:cNvSpPr/>
            <p:nvPr/>
          </p:nvSpPr>
          <p:spPr>
            <a:xfrm>
              <a:off x="4751830" y="4249620"/>
              <a:ext cx="6515100" cy="1337310"/>
            </a:xfrm>
            <a:custGeom>
              <a:avLst/>
              <a:gdLst/>
              <a:ahLst/>
              <a:cxnLst/>
              <a:rect l="l" t="t" r="r" b="b"/>
              <a:pathLst>
                <a:path w="6515100" h="1337310">
                  <a:moveTo>
                    <a:pt x="0" y="1337083"/>
                  </a:moveTo>
                  <a:lnTo>
                    <a:pt x="6514672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7" name="object 11"/>
            <p:cNvSpPr/>
            <p:nvPr/>
          </p:nvSpPr>
          <p:spPr>
            <a:xfrm>
              <a:off x="10942359" y="430241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1337161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8" name="object 12"/>
            <p:cNvSpPr/>
            <p:nvPr/>
          </p:nvSpPr>
          <p:spPr>
            <a:xfrm>
              <a:off x="10926480" y="4306342"/>
              <a:ext cx="6226810" cy="1316355"/>
            </a:xfrm>
            <a:custGeom>
              <a:avLst/>
              <a:gdLst/>
              <a:ahLst/>
              <a:cxnLst/>
              <a:rect l="l" t="t" r="r" b="b"/>
              <a:pathLst>
                <a:path w="6226809" h="1316354">
                  <a:moveTo>
                    <a:pt x="6226697" y="1315778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953380" y="5543580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76153" y="0"/>
                  </a:moveTo>
                  <a:lnTo>
                    <a:pt x="239050" y="0"/>
                  </a:lnTo>
                  <a:lnTo>
                    <a:pt x="191480" y="183"/>
                  </a:lnTo>
                  <a:lnTo>
                    <a:pt x="153119" y="1465"/>
                  </a:lnTo>
                  <a:lnTo>
                    <a:pt x="98748" y="11723"/>
                  </a:lnTo>
                  <a:lnTo>
                    <a:pt x="45586" y="45587"/>
                  </a:lnTo>
                  <a:lnTo>
                    <a:pt x="11723" y="98761"/>
                  </a:lnTo>
                  <a:lnTo>
                    <a:pt x="1465" y="153120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3" y="914251"/>
                  </a:lnTo>
                  <a:lnTo>
                    <a:pt x="1465" y="952612"/>
                  </a:lnTo>
                  <a:lnTo>
                    <a:pt x="11723" y="1006976"/>
                  </a:lnTo>
                  <a:lnTo>
                    <a:pt x="45586" y="1060140"/>
                  </a:lnTo>
                  <a:lnTo>
                    <a:pt x="98748" y="1094014"/>
                  </a:lnTo>
                  <a:lnTo>
                    <a:pt x="153119" y="1104261"/>
                  </a:lnTo>
                  <a:lnTo>
                    <a:pt x="191480" y="1105542"/>
                  </a:lnTo>
                  <a:lnTo>
                    <a:pt x="239050" y="1105725"/>
                  </a:lnTo>
                  <a:lnTo>
                    <a:pt x="2376153" y="1105725"/>
                  </a:lnTo>
                  <a:lnTo>
                    <a:pt x="2423717" y="1105542"/>
                  </a:lnTo>
                  <a:lnTo>
                    <a:pt x="2462078" y="1104261"/>
                  </a:lnTo>
                  <a:lnTo>
                    <a:pt x="2516442" y="1094014"/>
                  </a:lnTo>
                  <a:lnTo>
                    <a:pt x="2569607" y="1060140"/>
                  </a:lnTo>
                  <a:lnTo>
                    <a:pt x="2603480" y="1006976"/>
                  </a:lnTo>
                  <a:lnTo>
                    <a:pt x="2613727" y="952612"/>
                  </a:lnTo>
                  <a:lnTo>
                    <a:pt x="2615008" y="914251"/>
                  </a:lnTo>
                  <a:lnTo>
                    <a:pt x="2615191" y="866687"/>
                  </a:lnTo>
                  <a:lnTo>
                    <a:pt x="2615191" y="239050"/>
                  </a:lnTo>
                  <a:lnTo>
                    <a:pt x="2615008" y="191480"/>
                  </a:lnTo>
                  <a:lnTo>
                    <a:pt x="2613727" y="153120"/>
                  </a:lnTo>
                  <a:lnTo>
                    <a:pt x="2603480" y="98761"/>
                  </a:lnTo>
                  <a:lnTo>
                    <a:pt x="2569607" y="45587"/>
                  </a:lnTo>
                  <a:lnTo>
                    <a:pt x="2516442" y="11723"/>
                  </a:lnTo>
                  <a:lnTo>
                    <a:pt x="2462078" y="1465"/>
                  </a:lnTo>
                  <a:lnTo>
                    <a:pt x="2423717" y="183"/>
                  </a:lnTo>
                  <a:lnTo>
                    <a:pt x="237615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2953380" y="5543579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9046" y="0"/>
                  </a:moveTo>
                  <a:lnTo>
                    <a:pt x="2376141" y="0"/>
                  </a:lnTo>
                  <a:lnTo>
                    <a:pt x="2423712" y="183"/>
                  </a:lnTo>
                  <a:lnTo>
                    <a:pt x="2462076" y="1464"/>
                  </a:lnTo>
                  <a:lnTo>
                    <a:pt x="2516442" y="11714"/>
                  </a:lnTo>
                  <a:lnTo>
                    <a:pt x="2569607" y="45584"/>
                  </a:lnTo>
                  <a:lnTo>
                    <a:pt x="2603480" y="98750"/>
                  </a:lnTo>
                  <a:lnTo>
                    <a:pt x="2613727" y="153115"/>
                  </a:lnTo>
                  <a:lnTo>
                    <a:pt x="2615008" y="191477"/>
                  </a:lnTo>
                  <a:lnTo>
                    <a:pt x="2615191" y="239046"/>
                  </a:lnTo>
                  <a:lnTo>
                    <a:pt x="2615191" y="866678"/>
                  </a:lnTo>
                  <a:lnTo>
                    <a:pt x="2615008" y="914248"/>
                  </a:lnTo>
                  <a:lnTo>
                    <a:pt x="2613727" y="952610"/>
                  </a:lnTo>
                  <a:lnTo>
                    <a:pt x="2603480" y="1006975"/>
                  </a:lnTo>
                  <a:lnTo>
                    <a:pt x="2569607" y="1060140"/>
                  </a:lnTo>
                  <a:lnTo>
                    <a:pt x="2516442" y="1094011"/>
                  </a:lnTo>
                  <a:lnTo>
                    <a:pt x="2462076" y="1104261"/>
                  </a:lnTo>
                  <a:lnTo>
                    <a:pt x="2423712" y="1105542"/>
                  </a:lnTo>
                  <a:lnTo>
                    <a:pt x="2376141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10396730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2" name="object 16"/>
            <p:cNvSpPr/>
            <p:nvPr/>
          </p:nvSpPr>
          <p:spPr>
            <a:xfrm>
              <a:off x="9956953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3" name="object 17"/>
            <p:cNvSpPr/>
            <p:nvPr/>
          </p:nvSpPr>
          <p:spPr>
            <a:xfrm>
              <a:off x="9510922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98748" y="11723"/>
                  </a:lnTo>
                  <a:lnTo>
                    <a:pt x="45584" y="45587"/>
                  </a:lnTo>
                  <a:lnTo>
                    <a:pt x="11710" y="98761"/>
                  </a:lnTo>
                  <a:lnTo>
                    <a:pt x="1463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3" y="952612"/>
                  </a:lnTo>
                  <a:lnTo>
                    <a:pt x="11710" y="1006976"/>
                  </a:lnTo>
                  <a:lnTo>
                    <a:pt x="45584" y="1060140"/>
                  </a:lnTo>
                  <a:lnTo>
                    <a:pt x="98748" y="1094014"/>
                  </a:lnTo>
                  <a:lnTo>
                    <a:pt x="153114" y="1104261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1"/>
                  </a:lnTo>
                  <a:lnTo>
                    <a:pt x="2834690" y="1094014"/>
                  </a:lnTo>
                  <a:lnTo>
                    <a:pt x="2887854" y="1060140"/>
                  </a:lnTo>
                  <a:lnTo>
                    <a:pt x="2921728" y="1006976"/>
                  </a:lnTo>
                  <a:lnTo>
                    <a:pt x="2931975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5" y="153120"/>
                  </a:lnTo>
                  <a:lnTo>
                    <a:pt x="2921728" y="98761"/>
                  </a:lnTo>
                  <a:lnTo>
                    <a:pt x="2887854" y="45587"/>
                  </a:lnTo>
                  <a:lnTo>
                    <a:pt x="2834690" y="11723"/>
                  </a:lnTo>
                  <a:lnTo>
                    <a:pt x="2780324" y="1465"/>
                  </a:lnTo>
                  <a:lnTo>
                    <a:pt x="2741960" y="183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4" name="object 18"/>
            <p:cNvSpPr/>
            <p:nvPr/>
          </p:nvSpPr>
          <p:spPr>
            <a:xfrm>
              <a:off x="9510923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15" name="object 19"/>
          <p:cNvSpPr txBox="1"/>
          <p:nvPr/>
        </p:nvSpPr>
        <p:spPr>
          <a:xfrm>
            <a:off x="3304277" y="449240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841870" y="449240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7" name="object 21"/>
          <p:cNvGrpSpPr/>
          <p:nvPr/>
        </p:nvGrpSpPr>
        <p:grpSpPr>
          <a:xfrm>
            <a:off x="11101840" y="6246190"/>
            <a:ext cx="3026410" cy="2127250"/>
            <a:chOff x="11101840" y="7579690"/>
            <a:chExt cx="3026410" cy="2127250"/>
          </a:xfrm>
        </p:grpSpPr>
        <p:sp>
          <p:nvSpPr>
            <p:cNvPr id="18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9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0" name="object 24"/>
          <p:cNvSpPr txBox="1"/>
          <p:nvPr/>
        </p:nvSpPr>
        <p:spPr>
          <a:xfrm>
            <a:off x="11399957" y="642246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5"/>
          <p:cNvGrpSpPr/>
          <p:nvPr/>
        </p:nvGrpSpPr>
        <p:grpSpPr>
          <a:xfrm>
            <a:off x="9480395" y="1867580"/>
            <a:ext cx="2944495" cy="1116965"/>
            <a:chOff x="9480395" y="3201080"/>
            <a:chExt cx="2944495" cy="1116965"/>
          </a:xfrm>
        </p:grpSpPr>
        <p:sp>
          <p:nvSpPr>
            <p:cNvPr id="22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3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4" name="object 28"/>
          <p:cNvSpPr txBox="1"/>
          <p:nvPr/>
        </p:nvSpPr>
        <p:spPr>
          <a:xfrm>
            <a:off x="10120068" y="215529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5" name="object 29"/>
          <p:cNvGrpSpPr/>
          <p:nvPr/>
        </p:nvGrpSpPr>
        <p:grpSpPr>
          <a:xfrm>
            <a:off x="15112382" y="4204682"/>
            <a:ext cx="2944495" cy="1116965"/>
            <a:chOff x="15112382" y="5538182"/>
            <a:chExt cx="2944495" cy="1116965"/>
          </a:xfrm>
        </p:grpSpPr>
        <p:sp>
          <p:nvSpPr>
            <p:cNvPr id="26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7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8" name="object 32"/>
          <p:cNvSpPr txBox="1"/>
          <p:nvPr/>
        </p:nvSpPr>
        <p:spPr>
          <a:xfrm>
            <a:off x="15752055" y="449240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" name="object 34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0" name="object 35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1" name="object 36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2" name="object 37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3" name="object 38"/>
          <p:cNvSpPr txBox="1"/>
          <p:nvPr/>
        </p:nvSpPr>
        <p:spPr>
          <a:xfrm>
            <a:off x="8217761" y="642246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4" name="object 39"/>
          <p:cNvGrpSpPr/>
          <p:nvPr/>
        </p:nvGrpSpPr>
        <p:grpSpPr>
          <a:xfrm>
            <a:off x="1083247" y="6246248"/>
            <a:ext cx="3026410" cy="1775460"/>
            <a:chOff x="1083247" y="7579748"/>
            <a:chExt cx="3026410" cy="1775460"/>
          </a:xfrm>
        </p:grpSpPr>
        <p:sp>
          <p:nvSpPr>
            <p:cNvPr id="35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36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37" name="object 42"/>
          <p:cNvSpPr txBox="1"/>
          <p:nvPr/>
        </p:nvSpPr>
        <p:spPr>
          <a:xfrm>
            <a:off x="4722871" y="6422465"/>
            <a:ext cx="2280920" cy="1186180"/>
          </a:xfrm>
          <a:prstGeom prst="rect">
            <a:avLst/>
          </a:prstGeom>
          <a:solidFill>
            <a:srgbClr val="EEEFF9">
              <a:alpha val="100000"/>
            </a:srgbClr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object 43"/>
          <p:cNvSpPr txBox="1"/>
          <p:nvPr/>
        </p:nvSpPr>
        <p:spPr>
          <a:xfrm>
            <a:off x="1636615" y="642246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object 9"/>
          <p:cNvSpPr/>
          <p:nvPr/>
        </p:nvSpPr>
        <p:spPr>
          <a:xfrm>
            <a:off x="3830099" y="8016329"/>
            <a:ext cx="2153559" cy="1030945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1" name="object 34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2" name="object 35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3" name="object 40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3" y="0"/>
                </a:moveTo>
                <a:lnTo>
                  <a:pt x="239049" y="0"/>
                </a:lnTo>
                <a:lnTo>
                  <a:pt x="191478" y="183"/>
                </a:lnTo>
                <a:lnTo>
                  <a:pt x="153115" y="1465"/>
                </a:lnTo>
                <a:lnTo>
                  <a:pt x="122645" y="4945"/>
                </a:lnTo>
                <a:lnTo>
                  <a:pt x="98751" y="11723"/>
                </a:lnTo>
                <a:lnTo>
                  <a:pt x="45584" y="45586"/>
                </a:lnTo>
                <a:lnTo>
                  <a:pt x="11714" y="98748"/>
                </a:lnTo>
                <a:lnTo>
                  <a:pt x="1464" y="153119"/>
                </a:lnTo>
                <a:lnTo>
                  <a:pt x="183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3" y="1572836"/>
                </a:lnTo>
                <a:lnTo>
                  <a:pt x="1464" y="1611197"/>
                </a:lnTo>
                <a:lnTo>
                  <a:pt x="11714" y="1665561"/>
                </a:lnTo>
                <a:lnTo>
                  <a:pt x="45584" y="1718726"/>
                </a:lnTo>
                <a:lnTo>
                  <a:pt x="98751" y="1752600"/>
                </a:lnTo>
                <a:lnTo>
                  <a:pt x="153115" y="1762846"/>
                </a:lnTo>
                <a:lnTo>
                  <a:pt x="191478" y="1764127"/>
                </a:lnTo>
                <a:lnTo>
                  <a:pt x="239049" y="1764310"/>
                </a:lnTo>
                <a:lnTo>
                  <a:pt x="2776563" y="1764310"/>
                </a:lnTo>
                <a:lnTo>
                  <a:pt x="2824134" y="1764127"/>
                </a:lnTo>
                <a:lnTo>
                  <a:pt x="2862498" y="1762846"/>
                </a:lnTo>
                <a:lnTo>
                  <a:pt x="2916864" y="1752600"/>
                </a:lnTo>
                <a:lnTo>
                  <a:pt x="2970029" y="1718726"/>
                </a:lnTo>
                <a:lnTo>
                  <a:pt x="3003903" y="1665561"/>
                </a:lnTo>
                <a:lnTo>
                  <a:pt x="3014149" y="1611197"/>
                </a:lnTo>
                <a:lnTo>
                  <a:pt x="3015430" y="1572836"/>
                </a:lnTo>
                <a:lnTo>
                  <a:pt x="3015613" y="1525272"/>
                </a:lnTo>
                <a:lnTo>
                  <a:pt x="3015613" y="239050"/>
                </a:lnTo>
                <a:lnTo>
                  <a:pt x="3015430" y="191480"/>
                </a:lnTo>
                <a:lnTo>
                  <a:pt x="3014149" y="153119"/>
                </a:lnTo>
                <a:lnTo>
                  <a:pt x="3003903" y="98748"/>
                </a:lnTo>
                <a:lnTo>
                  <a:pt x="2970029" y="45586"/>
                </a:lnTo>
                <a:lnTo>
                  <a:pt x="2916864" y="11723"/>
                </a:lnTo>
                <a:lnTo>
                  <a:pt x="2862498" y="1465"/>
                </a:lnTo>
                <a:lnTo>
                  <a:pt x="2824134" y="183"/>
                </a:lnTo>
                <a:lnTo>
                  <a:pt x="2776563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4" name="object 41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CDF2E4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5" name="object 36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6" name="object 37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7" name="object 38"/>
          <p:cNvSpPr txBox="1"/>
          <p:nvPr/>
        </p:nvSpPr>
        <p:spPr>
          <a:xfrm>
            <a:off x="8655911" y="9483165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KNN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8" name="object 42"/>
          <p:cNvSpPr txBox="1"/>
          <p:nvPr/>
        </p:nvSpPr>
        <p:spPr>
          <a:xfrm>
            <a:off x="5149591" y="9261550"/>
            <a:ext cx="228092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49" name="prstName"/>
          <p:cNvCxnSpPr/>
          <p:nvPr/>
        </p:nvCxnSpPr>
        <p:spPr>
          <a:xfrm>
            <a:off x="6055452" y="8053472"/>
            <a:ext cx="635" cy="100347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rstName"/>
          <p:cNvCxnSpPr/>
          <p:nvPr/>
        </p:nvCxnSpPr>
        <p:spPr>
          <a:xfrm>
            <a:off x="6205585" y="8016662"/>
            <a:ext cx="2584740" cy="10647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2"/>
          <p:cNvSpPr txBox="1"/>
          <p:nvPr/>
        </p:nvSpPr>
        <p:spPr>
          <a:xfrm>
            <a:off x="2000022" y="9219640"/>
            <a:ext cx="2280920" cy="13385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로지스틱</a:t>
            </a:r>
            <a:endParaRPr lang="en-US" altLang="ko-KR" sz="3550" b="1" spc="10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회귀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52" name="prstName">
            <a:extLst>
              <a:ext uri="{FF2B5EF4-FFF2-40B4-BE49-F238E27FC236}">
                <a16:creationId xmlns:a16="http://schemas.microsoft.com/office/drawing/2014/main" id="{3614F027-FEFE-7B43-7FA7-216734A8013B}"/>
              </a:ext>
            </a:extLst>
          </p:cNvPr>
          <p:cNvCxnSpPr>
            <a:cxnSpLocks/>
          </p:cNvCxnSpPr>
          <p:nvPr/>
        </p:nvCxnSpPr>
        <p:spPr>
          <a:xfrm>
            <a:off x="6252950" y="7989022"/>
            <a:ext cx="6733744" cy="10923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36">
            <a:extLst>
              <a:ext uri="{FF2B5EF4-FFF2-40B4-BE49-F238E27FC236}">
                <a16:creationId xmlns:a16="http://schemas.microsoft.com/office/drawing/2014/main" id="{E97DF4AF-93EB-9AFB-BACF-61239FD4C165}"/>
              </a:ext>
            </a:extLst>
          </p:cNvPr>
          <p:cNvSpPr/>
          <p:nvPr/>
        </p:nvSpPr>
        <p:spPr>
          <a:xfrm>
            <a:off x="11085737" y="9026117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4" name="object 38">
            <a:extLst>
              <a:ext uri="{FF2B5EF4-FFF2-40B4-BE49-F238E27FC236}">
                <a16:creationId xmlns:a16="http://schemas.microsoft.com/office/drawing/2014/main" id="{78794613-9C81-F64F-49AA-FC96B1281D80}"/>
              </a:ext>
            </a:extLst>
          </p:cNvPr>
          <p:cNvSpPr txBox="1"/>
          <p:nvPr/>
        </p:nvSpPr>
        <p:spPr>
          <a:xfrm>
            <a:off x="11831455" y="9436372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SVM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9977" y="2217982"/>
            <a:ext cx="995807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265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분류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문제에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회귀 </a:t>
            </a:r>
            <a:r>
              <a:rPr sz="3950" b="1" spc="-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알고리즘</a:t>
            </a:r>
            <a:r>
              <a:rPr sz="3950" b="1" spc="-54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적용하기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977" y="5144027"/>
            <a:ext cx="9147810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1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Why?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선형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회귀는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3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-∞</a:t>
            </a:r>
            <a:r>
              <a:rPr sz="3550" b="1" spc="-1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7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~</a:t>
            </a:r>
            <a:r>
              <a:rPr sz="3550" b="1" spc="-14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2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+∞</a:t>
            </a:r>
            <a:r>
              <a:rPr sz="3550" b="1" spc="-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의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가질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있음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977" y="7179567"/>
            <a:ext cx="8926830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2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Q.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우리의</a:t>
            </a:r>
            <a:r>
              <a:rPr sz="3550" b="1" spc="-8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목표는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지연 여부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판별인데 결과값이</a:t>
            </a:r>
            <a:r>
              <a:rPr sz="3550" b="1" spc="-5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1000이라면?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577282" y="3214168"/>
            <a:ext cx="9526817" cy="3066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77282" y="4388466"/>
            <a:ext cx="1878965" cy="5600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097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110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Delay</a:t>
            </a:r>
            <a:r>
              <a:rPr sz="2750" b="1" spc="-10" dirty="0">
                <a:latin typeface="Noto Sans CJK JP Medium"/>
                <a:cs typeface="Noto Sans CJK JP Medium"/>
              </a:rPr>
              <a:t> </a:t>
            </a:r>
            <a:r>
              <a:rPr sz="2750" b="1" spc="70" dirty="0">
                <a:latin typeface="Noto Sans CJK JP Medium"/>
                <a:cs typeface="Noto Sans CJK JP Medium"/>
              </a:rPr>
              <a:t>?</a:t>
            </a:r>
            <a:endParaRPr sz="2750" b="1">
              <a:latin typeface="Noto Sans CJK JP Medium"/>
              <a:cs typeface="Noto Sans CJK JP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667144" y="5736226"/>
            <a:ext cx="3123565" cy="1090930"/>
          </a:xfrm>
          <a:custGeom>
            <a:avLst/>
            <a:gdLst/>
            <a:ahLst/>
            <a:cxnLst/>
            <a:rect l="l" t="t" r="r" b="b"/>
            <a:pathLst>
              <a:path w="3123565" h="1090929">
                <a:moveTo>
                  <a:pt x="3123448" y="0"/>
                </a:moveTo>
                <a:lnTo>
                  <a:pt x="0" y="0"/>
                </a:lnTo>
                <a:lnTo>
                  <a:pt x="0" y="1090409"/>
                </a:lnTo>
                <a:lnTo>
                  <a:pt x="3123448" y="1090409"/>
                </a:lnTo>
                <a:lnTo>
                  <a:pt x="3123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194992" y="6063274"/>
            <a:ext cx="2068195" cy="4343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Wind</a:t>
            </a:r>
            <a:r>
              <a:rPr sz="2750" b="1" spc="-60" dirty="0">
                <a:latin typeface="Noto Sans CJK JP Medium"/>
                <a:cs typeface="Noto Sans CJK JP Medium"/>
              </a:rPr>
              <a:t> </a:t>
            </a:r>
            <a:r>
              <a:rPr sz="2750" b="1" spc="50" dirty="0">
                <a:latin typeface="Noto Sans CJK JP Medium"/>
                <a:cs typeface="Noto Sans CJK JP Medium"/>
              </a:rPr>
              <a:t>Speed</a:t>
            </a:r>
            <a:endParaRPr sz="2750" b="1">
              <a:latin typeface="Noto Sans CJK JP Medium"/>
              <a:cs typeface="Noto Sans CJK JP Medium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08519" y="3579624"/>
            <a:ext cx="7595870" cy="3710940"/>
            <a:chOff x="12508519" y="3579624"/>
            <a:chExt cx="7595870" cy="3710940"/>
          </a:xfrm>
        </p:grpSpPr>
        <p:sp>
          <p:nvSpPr>
            <p:cNvPr id="13" name="object 13"/>
            <p:cNvSpPr/>
            <p:nvPr/>
          </p:nvSpPr>
          <p:spPr>
            <a:xfrm>
              <a:off x="16763416" y="3579628"/>
              <a:ext cx="3340735" cy="3710940"/>
            </a:xfrm>
            <a:custGeom>
              <a:avLst/>
              <a:gdLst/>
              <a:ahLst/>
              <a:cxnLst/>
              <a:rect l="l" t="t" r="r" b="b"/>
              <a:pathLst>
                <a:path w="3340734" h="3710940">
                  <a:moveTo>
                    <a:pt x="3340646" y="1560106"/>
                  </a:moveTo>
                  <a:lnTo>
                    <a:pt x="597725" y="1560106"/>
                  </a:lnTo>
                  <a:lnTo>
                    <a:pt x="597725" y="2168436"/>
                  </a:lnTo>
                  <a:lnTo>
                    <a:pt x="0" y="2168436"/>
                  </a:lnTo>
                  <a:lnTo>
                    <a:pt x="0" y="3710597"/>
                  </a:lnTo>
                  <a:lnTo>
                    <a:pt x="1542161" y="3710597"/>
                  </a:lnTo>
                  <a:lnTo>
                    <a:pt x="1542161" y="3102267"/>
                  </a:lnTo>
                  <a:lnTo>
                    <a:pt x="3340646" y="3102267"/>
                  </a:lnTo>
                  <a:lnTo>
                    <a:pt x="3340646" y="1560106"/>
                  </a:lnTo>
                  <a:close/>
                </a:path>
                <a:path w="3340734" h="3710940">
                  <a:moveTo>
                    <a:pt x="3340671" y="0"/>
                  </a:moveTo>
                  <a:lnTo>
                    <a:pt x="2813316" y="0"/>
                  </a:lnTo>
                  <a:lnTo>
                    <a:pt x="2813316" y="1045984"/>
                  </a:lnTo>
                  <a:lnTo>
                    <a:pt x="3340671" y="1045984"/>
                  </a:lnTo>
                  <a:lnTo>
                    <a:pt x="3340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39932" y="3710924"/>
              <a:ext cx="4745990" cy="1844675"/>
            </a:xfrm>
            <a:custGeom>
              <a:avLst/>
              <a:gdLst/>
              <a:ahLst/>
              <a:cxnLst/>
              <a:rect l="l" t="t" r="r" b="b"/>
              <a:pathLst>
                <a:path w="4745990" h="1844675">
                  <a:moveTo>
                    <a:pt x="0" y="1844202"/>
                  </a:moveTo>
                  <a:lnTo>
                    <a:pt x="4745521" y="0"/>
                  </a:lnTo>
                </a:path>
              </a:pathLst>
            </a:custGeom>
            <a:ln w="62825">
              <a:solidFill>
                <a:srgbClr val="F78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44884" y="4269574"/>
            <a:ext cx="2916555" cy="644525"/>
          </a:xfrm>
          <a:prstGeom prst="rect">
            <a:avLst/>
          </a:prstGeom>
          <a:solidFill>
            <a:srgbClr val="F78398">
              <a:alpha val="10000"/>
            </a:srgbClr>
          </a:solidFill>
        </p:spPr>
        <p:txBody>
          <a:bodyPr vert="horz" wrap="square" lIns="0" tIns="19494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1535"/>
              </a:spcBef>
            </a:pPr>
            <a:r>
              <a:rPr sz="2950" b="1" i="1" spc="10" dirty="0">
                <a:solidFill>
                  <a:srgbClr val="F68399"/>
                </a:solidFill>
                <a:latin typeface="STIXGeneral"/>
                <a:cs typeface="STIXGeneral"/>
              </a:rPr>
              <a:t>Y </a:t>
            </a:r>
            <a:r>
              <a:rPr sz="2950" b="1" spc="10" dirty="0">
                <a:solidFill>
                  <a:srgbClr val="F68399"/>
                </a:solidFill>
                <a:latin typeface="STIXGeneral"/>
                <a:cs typeface="STIXGeneral"/>
              </a:rPr>
              <a:t>≈ </a:t>
            </a:r>
            <a:r>
              <a:rPr sz="2950" b="1" i="1" spc="-50" dirty="0">
                <a:solidFill>
                  <a:srgbClr val="F68399"/>
                </a:solidFill>
                <a:latin typeface="STIXGeneral"/>
                <a:cs typeface="STIXGeneral"/>
              </a:rPr>
              <a:t>β</a:t>
            </a:r>
            <a:r>
              <a:rPr sz="3150" b="1" spc="-75" baseline="-19841" dirty="0">
                <a:solidFill>
                  <a:srgbClr val="F68399"/>
                </a:solidFill>
                <a:latin typeface="STIXGeneral"/>
                <a:cs typeface="STIXGeneral"/>
              </a:rPr>
              <a:t>0 </a:t>
            </a:r>
            <a:r>
              <a:rPr sz="2950" b="1" spc="10" dirty="0">
                <a:solidFill>
                  <a:srgbClr val="F68399"/>
                </a:solidFill>
                <a:latin typeface="STIXGeneral"/>
                <a:cs typeface="STIXGeneral"/>
              </a:rPr>
              <a:t>+</a:t>
            </a:r>
            <a:r>
              <a:rPr sz="2950" b="1" spc="-280" dirty="0">
                <a:solidFill>
                  <a:srgbClr val="F68399"/>
                </a:solidFill>
                <a:latin typeface="STIXGeneral"/>
                <a:cs typeface="STIXGeneral"/>
              </a:rPr>
              <a:t> </a:t>
            </a:r>
            <a:r>
              <a:rPr sz="2950" b="1" i="1" spc="-30" dirty="0">
                <a:solidFill>
                  <a:srgbClr val="F68399"/>
                </a:solidFill>
                <a:latin typeface="STIXGeneral"/>
                <a:cs typeface="STIXGeneral"/>
              </a:rPr>
              <a:t>β</a:t>
            </a:r>
            <a:r>
              <a:rPr sz="3150" b="1" spc="-44" baseline="-19841" dirty="0">
                <a:solidFill>
                  <a:srgbClr val="F68399"/>
                </a:solidFill>
                <a:latin typeface="STIXGeneral"/>
                <a:cs typeface="STIXGeneral"/>
              </a:rPr>
              <a:t>1</a:t>
            </a:r>
            <a:r>
              <a:rPr sz="2950" b="1" i="1" spc="-30" dirty="0">
                <a:solidFill>
                  <a:srgbClr val="F68399"/>
                </a:solidFill>
                <a:latin typeface="STIXGeneral"/>
                <a:cs typeface="STIXGeneral"/>
              </a:rPr>
              <a:t>X</a:t>
            </a:r>
            <a:endParaRPr sz="2950" b="1">
              <a:latin typeface="STIXGeneral"/>
              <a:cs typeface="STIXGeneral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"/>
          <p:cNvSpPr txBox="1"/>
          <p:nvPr/>
        </p:nvSpPr>
        <p:spPr>
          <a:xfrm>
            <a:off x="873125" y="3556000"/>
            <a:ext cx="8122285" cy="1370330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L="12700" marR="904875">
              <a:lnSpc>
                <a:spcPct val="125400"/>
              </a:lnSpc>
              <a:spcBef>
                <a:spcPts val="3015"/>
              </a:spcBef>
            </a:pPr>
            <a:r>
              <a:rPr sz="3550" b="1" spc="-50" dirty="0">
                <a:solidFill>
                  <a:srgbClr val="6D6ED4"/>
                </a:solidFill>
                <a:latin typeface="Malgun Gothic"/>
                <a:ea typeface="Malgun Gothic"/>
                <a:cs typeface="Malgun Gothic"/>
              </a:rPr>
              <a:t>일반적인 </a:t>
            </a:r>
            <a:r>
              <a:rPr sz="3550" b="1" spc="-30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회귀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알고리즘은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</a:t>
            </a:r>
            <a:r>
              <a:rPr sz="3550" b="1" spc="-5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문제에 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그대로 사용할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</a:t>
            </a:r>
            <a:r>
              <a:rPr sz="3550" b="1" spc="-409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없다!</a:t>
            </a:r>
            <a:endParaRPr lang="ko-KR" altLang="en-US" sz="3550" b="1" spc="-155" dirty="0">
              <a:solidFill>
                <a:srgbClr val="151618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86520" y="3402584"/>
            <a:ext cx="9217660" cy="4143375"/>
            <a:chOff x="10886520" y="3402584"/>
            <a:chExt cx="9217660" cy="4143375"/>
          </a:xfrm>
        </p:grpSpPr>
        <p:sp>
          <p:nvSpPr>
            <p:cNvPr id="3" name="object 3"/>
            <p:cNvSpPr/>
            <p:nvPr/>
          </p:nvSpPr>
          <p:spPr>
            <a:xfrm>
              <a:off x="16441006" y="3402584"/>
              <a:ext cx="2366645" cy="815975"/>
            </a:xfrm>
            <a:custGeom>
              <a:avLst/>
              <a:gdLst/>
              <a:ahLst/>
              <a:cxnLst/>
              <a:rect l="l" t="t" r="r" b="b"/>
              <a:pathLst>
                <a:path w="2366644" h="815975">
                  <a:moveTo>
                    <a:pt x="2366327" y="0"/>
                  </a:moveTo>
                  <a:lnTo>
                    <a:pt x="0" y="0"/>
                  </a:lnTo>
                  <a:lnTo>
                    <a:pt x="0" y="815682"/>
                  </a:lnTo>
                  <a:lnTo>
                    <a:pt x="2366327" y="815682"/>
                  </a:lnTo>
                  <a:lnTo>
                    <a:pt x="2366327" y="0"/>
                  </a:lnTo>
                  <a:close/>
                </a:path>
              </a:pathLst>
            </a:custGeom>
            <a:solidFill>
              <a:srgbClr val="F78398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328766" y="4503599"/>
              <a:ext cx="5366385" cy="2228850"/>
            </a:xfrm>
            <a:custGeom>
              <a:avLst/>
              <a:gdLst/>
              <a:ahLst/>
              <a:cxnLst/>
              <a:rect l="l" t="t" r="r" b="b"/>
              <a:pathLst>
                <a:path w="5366384" h="2228850">
                  <a:moveTo>
                    <a:pt x="0" y="2213017"/>
                  </a:moveTo>
                  <a:lnTo>
                    <a:pt x="52785" y="2216908"/>
                  </a:lnTo>
                  <a:lnTo>
                    <a:pt x="105500" y="2220225"/>
                  </a:lnTo>
                  <a:lnTo>
                    <a:pt x="158145" y="2222970"/>
                  </a:lnTo>
                  <a:lnTo>
                    <a:pt x="210719" y="2225142"/>
                  </a:lnTo>
                  <a:lnTo>
                    <a:pt x="263219" y="2226742"/>
                  </a:lnTo>
                  <a:lnTo>
                    <a:pt x="315645" y="2227772"/>
                  </a:lnTo>
                  <a:lnTo>
                    <a:pt x="367996" y="2228231"/>
                  </a:lnTo>
                  <a:lnTo>
                    <a:pt x="420271" y="2228122"/>
                  </a:lnTo>
                  <a:lnTo>
                    <a:pt x="472469" y="2227443"/>
                  </a:lnTo>
                  <a:lnTo>
                    <a:pt x="524587" y="2226198"/>
                  </a:lnTo>
                  <a:lnTo>
                    <a:pt x="576627" y="2224385"/>
                  </a:lnTo>
                  <a:lnTo>
                    <a:pt x="628585" y="2222005"/>
                  </a:lnTo>
                  <a:lnTo>
                    <a:pt x="680462" y="2219060"/>
                  </a:lnTo>
                  <a:lnTo>
                    <a:pt x="730136" y="2215697"/>
                  </a:lnTo>
                  <a:lnTo>
                    <a:pt x="779762" y="2211773"/>
                  </a:lnTo>
                  <a:lnTo>
                    <a:pt x="829320" y="2207262"/>
                  </a:lnTo>
                  <a:lnTo>
                    <a:pt x="878788" y="2202135"/>
                  </a:lnTo>
                  <a:lnTo>
                    <a:pt x="928145" y="2196365"/>
                  </a:lnTo>
                  <a:lnTo>
                    <a:pt x="977372" y="2189923"/>
                  </a:lnTo>
                  <a:lnTo>
                    <a:pt x="1026447" y="2182783"/>
                  </a:lnTo>
                  <a:lnTo>
                    <a:pt x="1075349" y="2174915"/>
                  </a:lnTo>
                  <a:lnTo>
                    <a:pt x="1124058" y="2166293"/>
                  </a:lnTo>
                  <a:lnTo>
                    <a:pt x="1172553" y="2156889"/>
                  </a:lnTo>
                  <a:lnTo>
                    <a:pt x="1220813" y="2146674"/>
                  </a:lnTo>
                  <a:lnTo>
                    <a:pt x="1268818" y="2135621"/>
                  </a:lnTo>
                  <a:lnTo>
                    <a:pt x="1316546" y="2123703"/>
                  </a:lnTo>
                  <a:lnTo>
                    <a:pt x="1363977" y="2110890"/>
                  </a:lnTo>
                  <a:lnTo>
                    <a:pt x="1411090" y="2097156"/>
                  </a:lnTo>
                  <a:lnTo>
                    <a:pt x="1457864" y="2082473"/>
                  </a:lnTo>
                  <a:lnTo>
                    <a:pt x="1504279" y="2066813"/>
                  </a:lnTo>
                  <a:lnTo>
                    <a:pt x="1550314" y="2050148"/>
                  </a:lnTo>
                  <a:lnTo>
                    <a:pt x="1595948" y="2032450"/>
                  </a:lnTo>
                  <a:lnTo>
                    <a:pt x="1641160" y="2013691"/>
                  </a:lnTo>
                  <a:lnTo>
                    <a:pt x="1685929" y="1993844"/>
                  </a:lnTo>
                  <a:lnTo>
                    <a:pt x="1732344" y="1971840"/>
                  </a:lnTo>
                  <a:lnTo>
                    <a:pt x="1777845" y="1948781"/>
                  </a:lnTo>
                  <a:lnTo>
                    <a:pt x="1822422" y="1924690"/>
                  </a:lnTo>
                  <a:lnTo>
                    <a:pt x="1866068" y="1899591"/>
                  </a:lnTo>
                  <a:lnTo>
                    <a:pt x="1908773" y="1873506"/>
                  </a:lnTo>
                  <a:lnTo>
                    <a:pt x="1950530" y="1846458"/>
                  </a:lnTo>
                  <a:lnTo>
                    <a:pt x="1991329" y="1818472"/>
                  </a:lnTo>
                  <a:lnTo>
                    <a:pt x="2031161" y="1789570"/>
                  </a:lnTo>
                  <a:lnTo>
                    <a:pt x="2070020" y="1759775"/>
                  </a:lnTo>
                  <a:lnTo>
                    <a:pt x="2107895" y="1729111"/>
                  </a:lnTo>
                  <a:lnTo>
                    <a:pt x="2144778" y="1697601"/>
                  </a:lnTo>
                  <a:lnTo>
                    <a:pt x="2180660" y="1665267"/>
                  </a:lnTo>
                  <a:lnTo>
                    <a:pt x="2215534" y="1632134"/>
                  </a:lnTo>
                  <a:lnTo>
                    <a:pt x="2253656" y="1593847"/>
                  </a:lnTo>
                  <a:lnTo>
                    <a:pt x="2290584" y="1554726"/>
                  </a:lnTo>
                  <a:lnTo>
                    <a:pt x="2326482" y="1514889"/>
                  </a:lnTo>
                  <a:lnTo>
                    <a:pt x="2361512" y="1474456"/>
                  </a:lnTo>
                  <a:lnTo>
                    <a:pt x="2395835" y="1433547"/>
                  </a:lnTo>
                  <a:lnTo>
                    <a:pt x="2429616" y="1392281"/>
                  </a:lnTo>
                  <a:lnTo>
                    <a:pt x="2463016" y="1350777"/>
                  </a:lnTo>
                  <a:lnTo>
                    <a:pt x="2495644" y="1309854"/>
                  </a:lnTo>
                  <a:lnTo>
                    <a:pt x="2528142" y="1268903"/>
                  </a:lnTo>
                  <a:lnTo>
                    <a:pt x="2560602" y="1227959"/>
                  </a:lnTo>
                  <a:lnTo>
                    <a:pt x="2593114" y="1187052"/>
                  </a:lnTo>
                  <a:lnTo>
                    <a:pt x="2625771" y="1146215"/>
                  </a:lnTo>
                  <a:lnTo>
                    <a:pt x="2658663" y="1105480"/>
                  </a:lnTo>
                  <a:lnTo>
                    <a:pt x="2691881" y="1064880"/>
                  </a:lnTo>
                  <a:lnTo>
                    <a:pt x="2725517" y="1024446"/>
                  </a:lnTo>
                  <a:lnTo>
                    <a:pt x="2759662" y="984212"/>
                  </a:lnTo>
                  <a:lnTo>
                    <a:pt x="2794407" y="944208"/>
                  </a:lnTo>
                  <a:lnTo>
                    <a:pt x="2827749" y="906747"/>
                  </a:lnTo>
                  <a:lnTo>
                    <a:pt x="2861621" y="869513"/>
                  </a:lnTo>
                  <a:lnTo>
                    <a:pt x="2895947" y="832487"/>
                  </a:lnTo>
                  <a:lnTo>
                    <a:pt x="2930655" y="795652"/>
                  </a:lnTo>
                  <a:lnTo>
                    <a:pt x="2965669" y="758990"/>
                  </a:lnTo>
                  <a:lnTo>
                    <a:pt x="3000916" y="722484"/>
                  </a:lnTo>
                  <a:lnTo>
                    <a:pt x="3036322" y="686117"/>
                  </a:lnTo>
                  <a:lnTo>
                    <a:pt x="3070466" y="651310"/>
                  </a:lnTo>
                  <a:lnTo>
                    <a:pt x="3104863" y="616691"/>
                  </a:lnTo>
                  <a:lnTo>
                    <a:pt x="3139634" y="582347"/>
                  </a:lnTo>
                  <a:lnTo>
                    <a:pt x="3174901" y="548366"/>
                  </a:lnTo>
                  <a:lnTo>
                    <a:pt x="3210783" y="514838"/>
                  </a:lnTo>
                  <a:lnTo>
                    <a:pt x="3247402" y="481849"/>
                  </a:lnTo>
                  <a:lnTo>
                    <a:pt x="3284879" y="449489"/>
                  </a:lnTo>
                  <a:lnTo>
                    <a:pt x="3323334" y="417845"/>
                  </a:lnTo>
                  <a:lnTo>
                    <a:pt x="3362888" y="387006"/>
                  </a:lnTo>
                  <a:lnTo>
                    <a:pt x="3403662" y="357060"/>
                  </a:lnTo>
                  <a:lnTo>
                    <a:pt x="3445778" y="328094"/>
                  </a:lnTo>
                  <a:lnTo>
                    <a:pt x="3489355" y="300198"/>
                  </a:lnTo>
                  <a:lnTo>
                    <a:pt x="3530351" y="275808"/>
                  </a:lnTo>
                  <a:lnTo>
                    <a:pt x="3572253" y="252587"/>
                  </a:lnTo>
                  <a:lnTo>
                    <a:pt x="3615014" y="230522"/>
                  </a:lnTo>
                  <a:lnTo>
                    <a:pt x="3658585" y="209601"/>
                  </a:lnTo>
                  <a:lnTo>
                    <a:pt x="3702916" y="189809"/>
                  </a:lnTo>
                  <a:lnTo>
                    <a:pt x="3747960" y="171134"/>
                  </a:lnTo>
                  <a:lnTo>
                    <a:pt x="3793667" y="153563"/>
                  </a:lnTo>
                  <a:lnTo>
                    <a:pt x="3839989" y="137082"/>
                  </a:lnTo>
                  <a:lnTo>
                    <a:pt x="3886877" y="121679"/>
                  </a:lnTo>
                  <a:lnTo>
                    <a:pt x="3934283" y="107341"/>
                  </a:lnTo>
                  <a:lnTo>
                    <a:pt x="3982157" y="94054"/>
                  </a:lnTo>
                  <a:lnTo>
                    <a:pt x="4031082" y="81654"/>
                  </a:lnTo>
                  <a:lnTo>
                    <a:pt x="4080341" y="70311"/>
                  </a:lnTo>
                  <a:lnTo>
                    <a:pt x="4129910" y="59987"/>
                  </a:lnTo>
                  <a:lnTo>
                    <a:pt x="4179763" y="50645"/>
                  </a:lnTo>
                  <a:lnTo>
                    <a:pt x="4229877" y="42245"/>
                  </a:lnTo>
                  <a:lnTo>
                    <a:pt x="4280228" y="34751"/>
                  </a:lnTo>
                  <a:lnTo>
                    <a:pt x="4330790" y="28124"/>
                  </a:lnTo>
                  <a:lnTo>
                    <a:pt x="4381539" y="22327"/>
                  </a:lnTo>
                  <a:lnTo>
                    <a:pt x="4432452" y="17320"/>
                  </a:lnTo>
                  <a:lnTo>
                    <a:pt x="4483503" y="13067"/>
                  </a:lnTo>
                  <a:lnTo>
                    <a:pt x="4534668" y="9530"/>
                  </a:lnTo>
                  <a:lnTo>
                    <a:pt x="4586466" y="6636"/>
                  </a:lnTo>
                  <a:lnTo>
                    <a:pt x="4638305" y="4365"/>
                  </a:lnTo>
                  <a:lnTo>
                    <a:pt x="4690180" y="2649"/>
                  </a:lnTo>
                  <a:lnTo>
                    <a:pt x="4742089" y="1422"/>
                  </a:lnTo>
                  <a:lnTo>
                    <a:pt x="4794028" y="616"/>
                  </a:lnTo>
                  <a:lnTo>
                    <a:pt x="4845992" y="164"/>
                  </a:lnTo>
                  <a:lnTo>
                    <a:pt x="4897980" y="0"/>
                  </a:lnTo>
                  <a:lnTo>
                    <a:pt x="4949985" y="54"/>
                  </a:lnTo>
                  <a:lnTo>
                    <a:pt x="5002006" y="262"/>
                  </a:lnTo>
                  <a:lnTo>
                    <a:pt x="5054039" y="555"/>
                  </a:lnTo>
                  <a:lnTo>
                    <a:pt x="5106080" y="867"/>
                  </a:lnTo>
                  <a:lnTo>
                    <a:pt x="5158124" y="1129"/>
                  </a:lnTo>
                  <a:lnTo>
                    <a:pt x="5210170" y="1276"/>
                  </a:lnTo>
                  <a:lnTo>
                    <a:pt x="5262212" y="1240"/>
                  </a:lnTo>
                  <a:lnTo>
                    <a:pt x="5314248" y="953"/>
                  </a:lnTo>
                  <a:lnTo>
                    <a:pt x="5366274" y="349"/>
                  </a:lnTo>
                </a:path>
              </a:pathLst>
            </a:custGeom>
            <a:ln w="62825">
              <a:solidFill>
                <a:srgbClr val="F78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6520" y="3842232"/>
              <a:ext cx="9217578" cy="37034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7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08737" y="2217982"/>
            <a:ext cx="833120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그렇다면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어떻게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해야</a:t>
            </a:r>
            <a:r>
              <a:rPr sz="3950" b="1" spc="-36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4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할까?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737" y="6716053"/>
            <a:ext cx="8880475" cy="205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40915">
              <a:lnSpc>
                <a:spcPct val="125400"/>
              </a:lnSpc>
              <a:spcBef>
                <a:spcPts val="95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이처럼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문제에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적용하기</a:t>
            </a:r>
            <a:r>
              <a:rPr sz="3550" b="1" spc="-60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위해  </a:t>
            </a:r>
            <a:endParaRPr lang="en-US" altLang="ko-KR" sz="3550" b="1" spc="-65" dirty="0">
              <a:solidFill>
                <a:srgbClr val="151618"/>
              </a:solidFill>
              <a:latin typeface="Malgun Gothic"/>
              <a:ea typeface="Malgun Gothic"/>
              <a:cs typeface="Malgun Gothic"/>
            </a:endParaRPr>
          </a:p>
          <a:p>
            <a:pPr marL="12700" marR="2240915">
              <a:lnSpc>
                <a:spcPct val="125400"/>
              </a:lnSpc>
              <a:spcBef>
                <a:spcPts val="95"/>
              </a:spcBef>
            </a:pP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출력값의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범위를 수정한</a:t>
            </a:r>
            <a:r>
              <a:rPr sz="3550" b="1" spc="-41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회귀를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550" b="1" spc="-5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로지스틱 </a:t>
            </a:r>
            <a:r>
              <a:rPr sz="3550" b="1" spc="-2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회귀(Logistic </a:t>
            </a:r>
            <a:r>
              <a:rPr sz="3550" b="1" spc="-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Regression)</a:t>
            </a:r>
            <a:r>
              <a:rPr sz="3550" b="1" spc="-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라고</a:t>
            </a:r>
            <a:r>
              <a:rPr sz="3550" b="1" spc="-38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함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86520" y="5260509"/>
            <a:ext cx="2269490" cy="6229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3835" rIns="0" bIns="0" rtlCol="0">
            <a:spAutoFit/>
          </a:bodyPr>
          <a:lstStyle/>
          <a:p>
            <a:pPr marL="515620">
              <a:lnSpc>
                <a:spcPct val="100000"/>
              </a:lnSpc>
              <a:spcBef>
                <a:spcPts val="1605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Delay</a:t>
            </a:r>
            <a:r>
              <a:rPr sz="2750" b="1" spc="-5" dirty="0">
                <a:latin typeface="Noto Sans CJK JP Medium"/>
                <a:cs typeface="Noto Sans CJK JP Medium"/>
              </a:rPr>
              <a:t> </a:t>
            </a:r>
            <a:r>
              <a:rPr sz="2750" b="1" spc="70" dirty="0">
                <a:latin typeface="Noto Sans CJK JP Medium"/>
                <a:cs typeface="Noto Sans CJK JP Medium"/>
              </a:rPr>
              <a:t>?</a:t>
            </a:r>
            <a:endParaRPr sz="2750" b="1">
              <a:latin typeface="Noto Sans CJK JP Medium"/>
              <a:cs typeface="Noto Sans CJK JP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18318" y="6888255"/>
            <a:ext cx="3772535" cy="1316990"/>
          </a:xfrm>
          <a:custGeom>
            <a:avLst/>
            <a:gdLst/>
            <a:ahLst/>
            <a:cxnLst/>
            <a:rect l="l" t="t" r="r" b="b"/>
            <a:pathLst>
              <a:path w="3772534" h="1316990">
                <a:moveTo>
                  <a:pt x="3772345" y="0"/>
                </a:moveTo>
                <a:lnTo>
                  <a:pt x="0" y="0"/>
                </a:lnTo>
                <a:lnTo>
                  <a:pt x="0" y="1316944"/>
                </a:lnTo>
                <a:lnTo>
                  <a:pt x="3772345" y="1316944"/>
                </a:lnTo>
                <a:lnTo>
                  <a:pt x="3772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470598" y="7328399"/>
            <a:ext cx="2068195" cy="4343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b="1" spc="60" dirty="0">
                <a:latin typeface="Noto Sans CJK JP Medium"/>
                <a:cs typeface="Noto Sans CJK JP Medium"/>
              </a:rPr>
              <a:t>Wind</a:t>
            </a:r>
            <a:r>
              <a:rPr sz="2750" b="1" spc="-60" dirty="0">
                <a:latin typeface="Noto Sans CJK JP Medium"/>
                <a:cs typeface="Noto Sans CJK JP Medium"/>
              </a:rPr>
              <a:t> </a:t>
            </a:r>
            <a:r>
              <a:rPr sz="2750" b="1" spc="50" dirty="0">
                <a:latin typeface="Noto Sans CJK JP Medium"/>
                <a:cs typeface="Noto Sans CJK JP Medium"/>
              </a:rPr>
              <a:t>Speed</a:t>
            </a:r>
            <a:endParaRPr sz="2750" b="1">
              <a:latin typeface="Noto Sans CJK JP Medium"/>
              <a:cs typeface="Noto Sans CJK JP Medi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57927" y="6167837"/>
            <a:ext cx="1746250" cy="2597785"/>
          </a:xfrm>
          <a:custGeom>
            <a:avLst/>
            <a:gdLst/>
            <a:ahLst/>
            <a:cxnLst/>
            <a:rect l="l" t="t" r="r" b="b"/>
            <a:pathLst>
              <a:path w="1746250" h="2597784">
                <a:moveTo>
                  <a:pt x="1746161" y="0"/>
                </a:moveTo>
                <a:lnTo>
                  <a:pt x="721868" y="0"/>
                </a:lnTo>
                <a:lnTo>
                  <a:pt x="721868" y="734720"/>
                </a:lnTo>
                <a:lnTo>
                  <a:pt x="0" y="734720"/>
                </a:lnTo>
                <a:lnTo>
                  <a:pt x="0" y="2597264"/>
                </a:lnTo>
                <a:lnTo>
                  <a:pt x="1746161" y="2597264"/>
                </a:lnTo>
                <a:lnTo>
                  <a:pt x="1746161" y="1862556"/>
                </a:lnTo>
                <a:lnTo>
                  <a:pt x="1746161" y="734720"/>
                </a:lnTo>
                <a:lnTo>
                  <a:pt x="17461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441007" y="3402584"/>
            <a:ext cx="2366645" cy="65024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860"/>
              </a:spcBef>
            </a:pPr>
            <a:r>
              <a:rPr sz="3550" b="1" spc="5" dirty="0">
                <a:solidFill>
                  <a:srgbClr val="F78298"/>
                </a:solidFill>
                <a:latin typeface="STIXGeneral"/>
                <a:cs typeface="STIXGeneral"/>
              </a:rPr>
              <a:t>0 ≤ </a:t>
            </a:r>
            <a:r>
              <a:rPr sz="3550" b="1" i="1" spc="5" dirty="0">
                <a:solidFill>
                  <a:srgbClr val="F78298"/>
                </a:solidFill>
                <a:latin typeface="STIXGeneral"/>
                <a:cs typeface="STIXGeneral"/>
              </a:rPr>
              <a:t>Y </a:t>
            </a:r>
            <a:r>
              <a:rPr sz="3550" b="1" spc="5" dirty="0">
                <a:solidFill>
                  <a:srgbClr val="F78298"/>
                </a:solidFill>
                <a:latin typeface="STIXGeneral"/>
                <a:cs typeface="STIXGeneral"/>
              </a:rPr>
              <a:t>≤</a:t>
            </a:r>
            <a:r>
              <a:rPr sz="3550" b="1" spc="325" dirty="0">
                <a:solidFill>
                  <a:srgbClr val="F78298"/>
                </a:solidFill>
                <a:latin typeface="STIXGeneral"/>
                <a:cs typeface="STIXGeneral"/>
              </a:rPr>
              <a:t> </a:t>
            </a:r>
            <a:r>
              <a:rPr sz="3550" b="1" spc="5" dirty="0">
                <a:solidFill>
                  <a:srgbClr val="F78298"/>
                </a:solidFill>
                <a:latin typeface="STIXGeneral"/>
                <a:cs typeface="STIXGeneral"/>
              </a:rPr>
              <a:t>1</a:t>
            </a:r>
            <a:endParaRPr sz="3550" b="1">
              <a:latin typeface="STIXGeneral"/>
              <a:cs typeface="STIXGener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"/>
          <p:cNvSpPr txBox="1"/>
          <p:nvPr/>
        </p:nvSpPr>
        <p:spPr>
          <a:xfrm>
            <a:off x="873125" y="3634740"/>
            <a:ext cx="8201025" cy="1911350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해당 </a:t>
            </a:r>
            <a:r>
              <a:rPr sz="3550" b="1" spc="-5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클래스에 </a:t>
            </a: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속할</a:t>
            </a:r>
            <a:r>
              <a:rPr sz="3550" b="1" spc="-33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확률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인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>
              <a:lnSpc>
                <a:spcPct val="125400"/>
              </a:lnSpc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0</a:t>
            </a:r>
            <a:r>
              <a:rPr sz="3550" b="1" spc="-17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또는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1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사이의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값만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내보낼</a:t>
            </a:r>
            <a:r>
              <a:rPr sz="3550" b="1" spc="-17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있도록 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선형 회귀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알고리즘</a:t>
            </a:r>
            <a:r>
              <a:rPr sz="3550" b="1" spc="-4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수정하기</a:t>
            </a:r>
            <a:endParaRPr lang="ko-KR" altLang="en-US" sz="3550" b="1" spc="-65" dirty="0">
              <a:solidFill>
                <a:srgbClr val="151618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147" y="2217982"/>
            <a:ext cx="1092962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분류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문제를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위한 </a:t>
            </a:r>
            <a:r>
              <a:rPr sz="3950" b="1" spc="-13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회귀,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Logistic</a:t>
            </a:r>
            <a:r>
              <a:rPr sz="3950" b="1" spc="-5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Regression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4" name="object 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6260" y="3627147"/>
            <a:ext cx="8826500" cy="136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400"/>
              </a:lnSpc>
              <a:spcBef>
                <a:spcPts val="95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이진 </a:t>
            </a:r>
            <a:r>
              <a:rPr sz="3550" b="1" spc="-204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분류(Binary </a:t>
            </a:r>
            <a:r>
              <a:rPr sz="3550" b="1" spc="-23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Classification)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문제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를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해결하기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위한</a:t>
            </a:r>
            <a:r>
              <a:rPr sz="3550" b="1" spc="-4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모델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60" y="5662687"/>
            <a:ext cx="9974580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최소값 </a:t>
            </a:r>
            <a:r>
              <a:rPr sz="3550" b="1" spc="-3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0,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최대값 </a:t>
            </a:r>
            <a:r>
              <a:rPr sz="3550" b="1" spc="-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1로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결과값을 수렴시키기</a:t>
            </a:r>
            <a:r>
              <a:rPr sz="3550" b="1" spc="-509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위해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Sigmoid</a:t>
            </a:r>
            <a:r>
              <a:rPr sz="3550" b="1" spc="-1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(logistic)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함수</a:t>
            </a:r>
            <a:r>
              <a:rPr sz="3550" b="1" spc="-4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사용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40793" y="3787888"/>
            <a:ext cx="5953760" cy="3476625"/>
            <a:chOff x="13140793" y="3787888"/>
            <a:chExt cx="5953760" cy="3476625"/>
          </a:xfrm>
        </p:grpSpPr>
        <p:sp>
          <p:nvSpPr>
            <p:cNvPr id="9" name="object 9"/>
            <p:cNvSpPr/>
            <p:nvPr/>
          </p:nvSpPr>
          <p:spPr>
            <a:xfrm>
              <a:off x="16714925" y="4562590"/>
              <a:ext cx="2379980" cy="770890"/>
            </a:xfrm>
            <a:custGeom>
              <a:avLst/>
              <a:gdLst/>
              <a:ahLst/>
              <a:cxnLst/>
              <a:rect l="l" t="t" r="r" b="b"/>
              <a:pathLst>
                <a:path w="2379980" h="770889">
                  <a:moveTo>
                    <a:pt x="2379596" y="0"/>
                  </a:moveTo>
                  <a:lnTo>
                    <a:pt x="0" y="0"/>
                  </a:lnTo>
                  <a:lnTo>
                    <a:pt x="0" y="770411"/>
                  </a:lnTo>
                  <a:lnTo>
                    <a:pt x="2379596" y="770411"/>
                  </a:lnTo>
                  <a:lnTo>
                    <a:pt x="2379596" y="0"/>
                  </a:lnTo>
                  <a:close/>
                </a:path>
              </a:pathLst>
            </a:custGeom>
            <a:solidFill>
              <a:srgbClr val="F78398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40793" y="6815578"/>
              <a:ext cx="4766945" cy="0"/>
            </a:xfrm>
            <a:custGeom>
              <a:avLst/>
              <a:gdLst/>
              <a:ahLst/>
              <a:cxnLst/>
              <a:rect l="l" t="t" r="r" b="b"/>
              <a:pathLst>
                <a:path w="4766944">
                  <a:moveTo>
                    <a:pt x="0" y="0"/>
                  </a:moveTo>
                  <a:lnTo>
                    <a:pt x="4735168" y="0"/>
                  </a:lnTo>
                  <a:lnTo>
                    <a:pt x="4766581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11621" y="6723728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184150" h="184150">
                  <a:moveTo>
                    <a:pt x="0" y="0"/>
                  </a:moveTo>
                  <a:lnTo>
                    <a:pt x="0" y="183701"/>
                  </a:lnTo>
                  <a:lnTo>
                    <a:pt x="183701" y="91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92848" y="3975786"/>
              <a:ext cx="0" cy="3288665"/>
            </a:xfrm>
            <a:custGeom>
              <a:avLst/>
              <a:gdLst/>
              <a:ahLst/>
              <a:cxnLst/>
              <a:rect l="l" t="t" r="r" b="b"/>
              <a:pathLst>
                <a:path h="3288665">
                  <a:moveTo>
                    <a:pt x="0" y="0"/>
                  </a:moveTo>
                  <a:lnTo>
                    <a:pt x="0" y="328844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00997" y="3787888"/>
              <a:ext cx="184150" cy="184150"/>
            </a:xfrm>
            <a:custGeom>
              <a:avLst/>
              <a:gdLst/>
              <a:ahLst/>
              <a:cxnLst/>
              <a:rect l="l" t="t" r="r" b="b"/>
              <a:pathLst>
                <a:path w="184150" h="184150">
                  <a:moveTo>
                    <a:pt x="91850" y="0"/>
                  </a:moveTo>
                  <a:lnTo>
                    <a:pt x="0" y="183701"/>
                  </a:lnTo>
                  <a:lnTo>
                    <a:pt x="183701" y="183701"/>
                  </a:lnTo>
                  <a:lnTo>
                    <a:pt x="91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92848" y="4236449"/>
              <a:ext cx="4350385" cy="26670"/>
            </a:xfrm>
            <a:custGeom>
              <a:avLst/>
              <a:gdLst/>
              <a:ahLst/>
              <a:cxnLst/>
              <a:rect l="l" t="t" r="r" b="b"/>
              <a:pathLst>
                <a:path w="4350384" h="26670">
                  <a:moveTo>
                    <a:pt x="4349955" y="878"/>
                  </a:moveTo>
                  <a:lnTo>
                    <a:pt x="5" y="26184"/>
                  </a:lnTo>
                  <a:lnTo>
                    <a:pt x="0" y="25305"/>
                  </a:lnTo>
                  <a:lnTo>
                    <a:pt x="4349950" y="0"/>
                  </a:lnTo>
                  <a:lnTo>
                    <a:pt x="4349955" y="878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02020" y="4260765"/>
              <a:ext cx="4333875" cy="2531110"/>
            </a:xfrm>
            <a:custGeom>
              <a:avLst/>
              <a:gdLst/>
              <a:ahLst/>
              <a:cxnLst/>
              <a:rect l="l" t="t" r="r" b="b"/>
              <a:pathLst>
                <a:path w="4333875" h="2531109">
                  <a:moveTo>
                    <a:pt x="0" y="2513272"/>
                  </a:moveTo>
                  <a:lnTo>
                    <a:pt x="50373" y="2518423"/>
                  </a:lnTo>
                  <a:lnTo>
                    <a:pt x="100668" y="2522665"/>
                  </a:lnTo>
                  <a:lnTo>
                    <a:pt x="150883" y="2525998"/>
                  </a:lnTo>
                  <a:lnTo>
                    <a:pt x="201016" y="2528425"/>
                  </a:lnTo>
                  <a:lnTo>
                    <a:pt x="251066" y="2529946"/>
                  </a:lnTo>
                  <a:lnTo>
                    <a:pt x="301031" y="2530562"/>
                  </a:lnTo>
                  <a:lnTo>
                    <a:pt x="350911" y="2530277"/>
                  </a:lnTo>
                  <a:lnTo>
                    <a:pt x="400702" y="2529089"/>
                  </a:lnTo>
                  <a:lnTo>
                    <a:pt x="450405" y="2527002"/>
                  </a:lnTo>
                  <a:lnTo>
                    <a:pt x="500017" y="2524016"/>
                  </a:lnTo>
                  <a:lnTo>
                    <a:pt x="549536" y="2520133"/>
                  </a:lnTo>
                  <a:lnTo>
                    <a:pt x="599087" y="2515320"/>
                  </a:lnTo>
                  <a:lnTo>
                    <a:pt x="648572" y="2509527"/>
                  </a:lnTo>
                  <a:lnTo>
                    <a:pt x="697961" y="2502692"/>
                  </a:lnTo>
                  <a:lnTo>
                    <a:pt x="747222" y="2494757"/>
                  </a:lnTo>
                  <a:lnTo>
                    <a:pt x="796322" y="2485663"/>
                  </a:lnTo>
                  <a:lnTo>
                    <a:pt x="845231" y="2475348"/>
                  </a:lnTo>
                  <a:lnTo>
                    <a:pt x="893916" y="2463754"/>
                  </a:lnTo>
                  <a:lnTo>
                    <a:pt x="942347" y="2450822"/>
                  </a:lnTo>
                  <a:lnTo>
                    <a:pt x="990491" y="2436490"/>
                  </a:lnTo>
                  <a:lnTo>
                    <a:pt x="1038317" y="2420701"/>
                  </a:lnTo>
                  <a:lnTo>
                    <a:pt x="1085793" y="2403395"/>
                  </a:lnTo>
                  <a:lnTo>
                    <a:pt x="1132888" y="2384510"/>
                  </a:lnTo>
                  <a:lnTo>
                    <a:pt x="1179570" y="2363990"/>
                  </a:lnTo>
                  <a:lnTo>
                    <a:pt x="1225808" y="2341772"/>
                  </a:lnTo>
                  <a:lnTo>
                    <a:pt x="1271569" y="2317799"/>
                  </a:lnTo>
                  <a:lnTo>
                    <a:pt x="1316823" y="2292010"/>
                  </a:lnTo>
                  <a:lnTo>
                    <a:pt x="1361537" y="2264346"/>
                  </a:lnTo>
                  <a:lnTo>
                    <a:pt x="1402112" y="2237221"/>
                  </a:lnTo>
                  <a:lnTo>
                    <a:pt x="1441820" y="2208693"/>
                  </a:lnTo>
                  <a:lnTo>
                    <a:pt x="1480652" y="2178794"/>
                  </a:lnTo>
                  <a:lnTo>
                    <a:pt x="1518599" y="2147559"/>
                  </a:lnTo>
                  <a:lnTo>
                    <a:pt x="1555651" y="2115020"/>
                  </a:lnTo>
                  <a:lnTo>
                    <a:pt x="1591801" y="2081212"/>
                  </a:lnTo>
                  <a:lnTo>
                    <a:pt x="1627040" y="2046167"/>
                  </a:lnTo>
                  <a:lnTo>
                    <a:pt x="1661358" y="2009919"/>
                  </a:lnTo>
                  <a:lnTo>
                    <a:pt x="1694747" y="1972502"/>
                  </a:lnTo>
                  <a:lnTo>
                    <a:pt x="1727198" y="1933949"/>
                  </a:lnTo>
                  <a:lnTo>
                    <a:pt x="1758703" y="1894293"/>
                  </a:lnTo>
                  <a:lnTo>
                    <a:pt x="1789252" y="1853569"/>
                  </a:lnTo>
                  <a:lnTo>
                    <a:pt x="1820039" y="1810088"/>
                  </a:lnTo>
                  <a:lnTo>
                    <a:pt x="1849862" y="1765660"/>
                  </a:lnTo>
                  <a:lnTo>
                    <a:pt x="1878851" y="1720420"/>
                  </a:lnTo>
                  <a:lnTo>
                    <a:pt x="1907138" y="1674503"/>
                  </a:lnTo>
                  <a:lnTo>
                    <a:pt x="1934856" y="1628046"/>
                  </a:lnTo>
                  <a:lnTo>
                    <a:pt x="1962137" y="1581183"/>
                  </a:lnTo>
                  <a:lnTo>
                    <a:pt x="1989112" y="1534052"/>
                  </a:lnTo>
                  <a:lnTo>
                    <a:pt x="2013070" y="1491800"/>
                  </a:lnTo>
                  <a:lnTo>
                    <a:pt x="2036937" y="1449521"/>
                  </a:lnTo>
                  <a:lnTo>
                    <a:pt x="2060768" y="1407242"/>
                  </a:lnTo>
                  <a:lnTo>
                    <a:pt x="2084618" y="1364991"/>
                  </a:lnTo>
                  <a:lnTo>
                    <a:pt x="2108543" y="1322795"/>
                  </a:lnTo>
                  <a:lnTo>
                    <a:pt x="2132597" y="1280682"/>
                  </a:lnTo>
                  <a:lnTo>
                    <a:pt x="2156836" y="1238678"/>
                  </a:lnTo>
                  <a:lnTo>
                    <a:pt x="2181316" y="1196812"/>
                  </a:lnTo>
                  <a:lnTo>
                    <a:pt x="2206091" y="1155110"/>
                  </a:lnTo>
                  <a:lnTo>
                    <a:pt x="2231216" y="1113601"/>
                  </a:lnTo>
                  <a:lnTo>
                    <a:pt x="2256748" y="1072312"/>
                  </a:lnTo>
                  <a:lnTo>
                    <a:pt x="2283675" y="1029769"/>
                  </a:lnTo>
                  <a:lnTo>
                    <a:pt x="2311030" y="987483"/>
                  </a:lnTo>
                  <a:lnTo>
                    <a:pt x="2338752" y="945433"/>
                  </a:lnTo>
                  <a:lnTo>
                    <a:pt x="2366781" y="903601"/>
                  </a:lnTo>
                  <a:lnTo>
                    <a:pt x="2395057" y="861965"/>
                  </a:lnTo>
                  <a:lnTo>
                    <a:pt x="2423520" y="820506"/>
                  </a:lnTo>
                  <a:lnTo>
                    <a:pt x="2452109" y="779204"/>
                  </a:lnTo>
                  <a:lnTo>
                    <a:pt x="2482202" y="736091"/>
                  </a:lnTo>
                  <a:lnTo>
                    <a:pt x="2512549" y="693241"/>
                  </a:lnTo>
                  <a:lnTo>
                    <a:pt x="2543275" y="650786"/>
                  </a:lnTo>
                  <a:lnTo>
                    <a:pt x="2574508" y="608854"/>
                  </a:lnTo>
                  <a:lnTo>
                    <a:pt x="2606375" y="567577"/>
                  </a:lnTo>
                  <a:lnTo>
                    <a:pt x="2639002" y="527083"/>
                  </a:lnTo>
                  <a:lnTo>
                    <a:pt x="2672516" y="487504"/>
                  </a:lnTo>
                  <a:lnTo>
                    <a:pt x="2707044" y="448968"/>
                  </a:lnTo>
                  <a:lnTo>
                    <a:pt x="2742713" y="411607"/>
                  </a:lnTo>
                  <a:lnTo>
                    <a:pt x="2779649" y="375550"/>
                  </a:lnTo>
                  <a:lnTo>
                    <a:pt x="2817979" y="340927"/>
                  </a:lnTo>
                  <a:lnTo>
                    <a:pt x="2858546" y="307254"/>
                  </a:lnTo>
                  <a:lnTo>
                    <a:pt x="2900194" y="275559"/>
                  </a:lnTo>
                  <a:lnTo>
                    <a:pt x="2942850" y="245815"/>
                  </a:lnTo>
                  <a:lnTo>
                    <a:pt x="2986444" y="217996"/>
                  </a:lnTo>
                  <a:lnTo>
                    <a:pt x="3030904" y="192074"/>
                  </a:lnTo>
                  <a:lnTo>
                    <a:pt x="3076157" y="168023"/>
                  </a:lnTo>
                  <a:lnTo>
                    <a:pt x="3122133" y="145814"/>
                  </a:lnTo>
                  <a:lnTo>
                    <a:pt x="3168759" y="125420"/>
                  </a:lnTo>
                  <a:lnTo>
                    <a:pt x="3215964" y="106815"/>
                  </a:lnTo>
                  <a:lnTo>
                    <a:pt x="3264294" y="89768"/>
                  </a:lnTo>
                  <a:lnTo>
                    <a:pt x="3313019" y="74500"/>
                  </a:lnTo>
                  <a:lnTo>
                    <a:pt x="3362103" y="60933"/>
                  </a:lnTo>
                  <a:lnTo>
                    <a:pt x="3411511" y="48986"/>
                  </a:lnTo>
                  <a:lnTo>
                    <a:pt x="3461208" y="38583"/>
                  </a:lnTo>
                  <a:lnTo>
                    <a:pt x="3511157" y="29644"/>
                  </a:lnTo>
                  <a:lnTo>
                    <a:pt x="3561323" y="22090"/>
                  </a:lnTo>
                  <a:lnTo>
                    <a:pt x="3611670" y="15843"/>
                  </a:lnTo>
                  <a:lnTo>
                    <a:pt x="3662162" y="10824"/>
                  </a:lnTo>
                  <a:lnTo>
                    <a:pt x="3713654" y="6882"/>
                  </a:lnTo>
                  <a:lnTo>
                    <a:pt x="3765193" y="3985"/>
                  </a:lnTo>
                  <a:lnTo>
                    <a:pt x="3816776" y="1991"/>
                  </a:lnTo>
                  <a:lnTo>
                    <a:pt x="3868395" y="756"/>
                  </a:lnTo>
                  <a:lnTo>
                    <a:pt x="3920047" y="140"/>
                  </a:lnTo>
                  <a:lnTo>
                    <a:pt x="3971725" y="0"/>
                  </a:lnTo>
                  <a:lnTo>
                    <a:pt x="4023425" y="193"/>
                  </a:lnTo>
                  <a:lnTo>
                    <a:pt x="4075140" y="577"/>
                  </a:lnTo>
                  <a:lnTo>
                    <a:pt x="4126866" y="1012"/>
                  </a:lnTo>
                  <a:lnTo>
                    <a:pt x="4178596" y="1353"/>
                  </a:lnTo>
                  <a:lnTo>
                    <a:pt x="4230327" y="1459"/>
                  </a:lnTo>
                  <a:lnTo>
                    <a:pt x="4282051" y="1188"/>
                  </a:lnTo>
                  <a:lnTo>
                    <a:pt x="4333765" y="398"/>
                  </a:lnTo>
                </a:path>
              </a:pathLst>
            </a:custGeom>
            <a:ln w="62825">
              <a:solidFill>
                <a:srgbClr val="F78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51518" y="6597314"/>
            <a:ext cx="2501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30" dirty="0">
                <a:latin typeface="Noto Sans CJK JP Black"/>
                <a:cs typeface="Noto Sans CJK JP Black"/>
              </a:rPr>
              <a:t>0</a:t>
            </a:r>
            <a:endParaRPr sz="2950">
              <a:latin typeface="Noto Sans CJK JP Black"/>
              <a:cs typeface="Noto Sans CJK JP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1518" y="4050539"/>
            <a:ext cx="2501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30" dirty="0">
                <a:latin typeface="Noto Sans CJK JP Black"/>
                <a:cs typeface="Noto Sans CJK JP Black"/>
              </a:rPr>
              <a:t>1</a:t>
            </a:r>
            <a:endParaRPr sz="2950">
              <a:latin typeface="Noto Sans CJK JP Black"/>
              <a:cs typeface="Noto Sans CJK JP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4925" y="4562590"/>
            <a:ext cx="2783205" cy="62420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415"/>
              </a:spcBef>
            </a:pPr>
            <a:r>
              <a:rPr sz="3750" b="1" dirty="0">
                <a:solidFill>
                  <a:srgbClr val="F78399"/>
                </a:solidFill>
                <a:latin typeface="STIXGeneral"/>
                <a:cs typeface="STIXGeneral"/>
              </a:rPr>
              <a:t>0 </a:t>
            </a:r>
            <a:r>
              <a:rPr sz="3750" b="1" spc="5" dirty="0">
                <a:solidFill>
                  <a:srgbClr val="F78399"/>
                </a:solidFill>
                <a:latin typeface="STIXGeneral"/>
                <a:cs typeface="STIXGeneral"/>
              </a:rPr>
              <a:t>≤ </a:t>
            </a:r>
            <a:r>
              <a:rPr sz="3750" b="1" i="1" spc="5" dirty="0">
                <a:solidFill>
                  <a:srgbClr val="F78399"/>
                </a:solidFill>
                <a:latin typeface="STIXGeneral"/>
                <a:cs typeface="STIXGeneral"/>
              </a:rPr>
              <a:t>Y </a:t>
            </a:r>
            <a:r>
              <a:rPr sz="3750" b="1" spc="5" dirty="0">
                <a:solidFill>
                  <a:srgbClr val="F78399"/>
                </a:solidFill>
                <a:latin typeface="STIXGeneral"/>
                <a:cs typeface="STIXGeneral"/>
              </a:rPr>
              <a:t>≤</a:t>
            </a:r>
            <a:r>
              <a:rPr sz="3750" b="1" spc="345" dirty="0">
                <a:solidFill>
                  <a:srgbClr val="F78399"/>
                </a:solidFill>
                <a:latin typeface="STIXGeneral"/>
                <a:cs typeface="STIXGeneral"/>
              </a:rPr>
              <a:t> </a:t>
            </a:r>
            <a:r>
              <a:rPr sz="3750" b="1" dirty="0">
                <a:solidFill>
                  <a:srgbClr val="F78399"/>
                </a:solidFill>
                <a:latin typeface="STIXGeneral"/>
                <a:cs typeface="STIXGeneral"/>
              </a:rPr>
              <a:t>1</a:t>
            </a:r>
            <a:endParaRPr sz="3750" b="1">
              <a:latin typeface="STIXGeneral"/>
              <a:cs typeface="STIXGener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55485" y="2122732"/>
            <a:ext cx="688213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Sigmoid </a:t>
            </a:r>
            <a:r>
              <a:rPr sz="3950" b="1" spc="-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(logistic)</a:t>
            </a:r>
            <a:r>
              <a:rPr sz="3950" b="1" spc="-36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함수</a:t>
            </a:r>
            <a:endParaRPr sz="25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5753" y="5643362"/>
            <a:ext cx="9952355" cy="2189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-2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s자형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곡선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을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갖는</a:t>
            </a:r>
            <a:r>
              <a:rPr sz="3550" b="1" spc="-39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함수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altLang="ko-KR" sz="3550" b="1" spc="-30" dirty="0">
              <a:solidFill>
                <a:srgbClr val="151618"/>
              </a:solidFill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값이 커질</a:t>
            </a:r>
            <a:r>
              <a:rPr sz="3550" b="1" spc="-28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경우</a:t>
            </a:r>
            <a:r>
              <a:rPr sz="3550" b="1" spc="-1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2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g(	</a:t>
            </a:r>
            <a:r>
              <a:rPr lang="en-US" altLang="ko-KR" sz="3550" b="1" spc="-2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x</a:t>
            </a:r>
            <a:r>
              <a:rPr sz="3550" b="1" spc="-2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값은 점점 </a:t>
            </a:r>
            <a:r>
              <a:rPr sz="3550" b="1" spc="-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1에</a:t>
            </a:r>
            <a:r>
              <a:rPr sz="3550" b="1" spc="-41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8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수렴하고, 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값이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작아질</a:t>
            </a:r>
            <a:r>
              <a:rPr sz="3550" b="1" spc="-28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경우</a:t>
            </a:r>
            <a:r>
              <a:rPr sz="3550" b="1" spc="-1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2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g(</a:t>
            </a:r>
            <a:r>
              <a:rPr lang="en-US" altLang="ko-KR" sz="3550" b="1" spc="-2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x</a:t>
            </a:r>
            <a:r>
              <a:rPr sz="3550" b="1" spc="-2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값은 점점 </a:t>
            </a:r>
            <a:r>
              <a:rPr sz="3550" b="1" spc="-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0에</a:t>
            </a:r>
            <a:r>
              <a:rPr sz="3550" b="1" spc="-4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수렴함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38209" y="4297955"/>
            <a:ext cx="5667948" cy="3879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64137" y="3784750"/>
            <a:ext cx="4928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0" spc="55" dirty="0">
                <a:latin typeface="Noto Sans CJK JP Medium"/>
                <a:cs typeface="Noto Sans CJK JP Medium"/>
              </a:rPr>
              <a:t>Sigmoid </a:t>
            </a:r>
            <a:r>
              <a:rPr sz="2950" b="0" spc="50" dirty="0">
                <a:latin typeface="Noto Sans CJK JP Medium"/>
                <a:cs typeface="Noto Sans CJK JP Medium"/>
              </a:rPr>
              <a:t>(logistic)</a:t>
            </a:r>
            <a:r>
              <a:rPr sz="2950" b="0" spc="-60" dirty="0">
                <a:latin typeface="Noto Sans CJK JP Medium"/>
                <a:cs typeface="Noto Sans CJK JP Medium"/>
              </a:rPr>
              <a:t> </a:t>
            </a:r>
            <a:r>
              <a:rPr sz="2950" b="0" spc="60" dirty="0">
                <a:latin typeface="Noto Sans CJK JP Medium"/>
                <a:cs typeface="Noto Sans CJK JP Medium"/>
              </a:rPr>
              <a:t>function</a:t>
            </a:r>
            <a:endParaRPr sz="2950">
              <a:latin typeface="Noto Sans CJK JP Medium"/>
              <a:cs typeface="Noto Sans CJK JP Medium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7088" y="3380740"/>
            <a:ext cx="5778792" cy="1757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0758" y="3330034"/>
            <a:ext cx="14452744" cy="7011727"/>
          </a:xfrm>
          <a:prstGeom prst="rect">
            <a:avLst/>
          </a:prstGeom>
        </p:spPr>
      </p:pic>
      <p:grpSp>
        <p:nvGrpSpPr>
          <p:cNvPr id="5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6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Computer Science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9" name="TextBox"/>
          <p:cNvSpPr txBox="1"/>
          <p:nvPr/>
        </p:nvSpPr>
        <p:spPr>
          <a:xfrm>
            <a:off x="7932549" y="9178242"/>
            <a:ext cx="1952625" cy="1005840"/>
          </a:xfrm>
          <a:prstGeom prst="rect">
            <a:avLst/>
          </a:prstGeom>
          <a:solidFill>
            <a:schemeClr val="bg1">
              <a:alpha val="10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 spc="-35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f(x)</a:t>
            </a:r>
            <a:endParaRPr lang="ko-KR" altLang="en-US" sz="600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147" y="2217982"/>
            <a:ext cx="1364996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확률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결과값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판별 </a:t>
            </a:r>
            <a:r>
              <a:rPr sz="3950" b="1" spc="-13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방법,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결정 </a:t>
            </a:r>
            <a:r>
              <a:rPr sz="3950" b="1" spc="-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경계(Decision</a:t>
            </a:r>
            <a:r>
              <a:rPr sz="3950" b="1" spc="-62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Boundary)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4" name="object 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8737" y="3762850"/>
            <a:ext cx="1114806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결정 </a:t>
            </a:r>
            <a:r>
              <a:rPr sz="3550" b="1" spc="-18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경계란,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데이터를 분류하는 기준값을</a:t>
            </a:r>
            <a:r>
              <a:rPr sz="3550" b="1" spc="-44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의미함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737" y="4984173"/>
            <a:ext cx="10655300" cy="23755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그렇다면,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출력된</a:t>
            </a:r>
            <a:r>
              <a:rPr sz="3550" b="1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확률값을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어떠한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기준으로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클래스에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속한다고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판별해야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할까?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일반적으로 </a:t>
            </a:r>
            <a:r>
              <a:rPr sz="3550" b="1" spc="-1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출력값(확률) </a:t>
            </a:r>
            <a:r>
              <a:rPr sz="3550" b="1" spc="20" dirty="0">
                <a:solidFill>
                  <a:srgbClr val="52519F"/>
                </a:solidFill>
                <a:latin typeface="Malgun Gothic"/>
                <a:ea typeface="Malgun Gothic"/>
                <a:cs typeface="Malgun Gothic"/>
              </a:rPr>
              <a:t>0.5</a:t>
            </a:r>
            <a:r>
              <a:rPr sz="3550" b="1" spc="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를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기준으로</a:t>
            </a:r>
            <a:r>
              <a:rPr sz="3550" b="1" spc="-50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판별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738209" y="4297955"/>
            <a:ext cx="5668010" cy="3879850"/>
            <a:chOff x="12738209" y="4297955"/>
            <a:chExt cx="5668010" cy="3879850"/>
          </a:xfrm>
        </p:grpSpPr>
        <p:sp>
          <p:nvSpPr>
            <p:cNvPr id="9" name="object 9"/>
            <p:cNvSpPr/>
            <p:nvPr/>
          </p:nvSpPr>
          <p:spPr>
            <a:xfrm>
              <a:off x="12738209" y="4297955"/>
              <a:ext cx="5667948" cy="38792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14819" y="5704865"/>
              <a:ext cx="1203325" cy="682625"/>
            </a:xfrm>
            <a:custGeom>
              <a:avLst/>
              <a:gdLst/>
              <a:ahLst/>
              <a:cxnLst/>
              <a:rect l="l" t="t" r="r" b="b"/>
              <a:pathLst>
                <a:path w="1203325" h="682625">
                  <a:moveTo>
                    <a:pt x="0" y="0"/>
                  </a:moveTo>
                  <a:lnTo>
                    <a:pt x="1203033" y="0"/>
                  </a:lnTo>
                  <a:lnTo>
                    <a:pt x="1203033" y="682374"/>
                  </a:lnTo>
                  <a:lnTo>
                    <a:pt x="0" y="682374"/>
                  </a:lnTo>
                  <a:lnTo>
                    <a:pt x="0" y="0"/>
                  </a:lnTo>
                  <a:close/>
                </a:path>
              </a:pathLst>
            </a:custGeom>
            <a:ln w="87955">
              <a:solidFill>
                <a:srgbClr val="F68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064137" y="3784750"/>
            <a:ext cx="49282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0" spc="55" dirty="0">
                <a:latin typeface="Noto Sans CJK JP Medium"/>
                <a:cs typeface="Noto Sans CJK JP Medium"/>
              </a:rPr>
              <a:t>Sigmoid </a:t>
            </a:r>
            <a:r>
              <a:rPr sz="2950" b="0" spc="50" dirty="0">
                <a:latin typeface="Noto Sans CJK JP Medium"/>
                <a:cs typeface="Noto Sans CJK JP Medium"/>
              </a:rPr>
              <a:t>(logistic)</a:t>
            </a:r>
            <a:r>
              <a:rPr sz="2950" b="0" spc="-60" dirty="0">
                <a:latin typeface="Noto Sans CJK JP Medium"/>
                <a:cs typeface="Noto Sans CJK JP Medium"/>
              </a:rPr>
              <a:t> </a:t>
            </a:r>
            <a:r>
              <a:rPr sz="2950" b="0" spc="60" dirty="0">
                <a:latin typeface="Noto Sans CJK JP Medium"/>
                <a:cs typeface="Noto Sans CJK JP Medium"/>
              </a:rPr>
              <a:t>function</a:t>
            </a:r>
            <a:endParaRPr sz="2950">
              <a:latin typeface="Noto Sans CJK JP Medium"/>
              <a:cs typeface="Noto Sans CJK JP Medium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4147" y="2217982"/>
            <a:ext cx="60407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로지스틱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회귀</a:t>
            </a:r>
            <a:r>
              <a:rPr sz="3950" b="1" spc="-32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특징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4" name="object 1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1" y="3196727"/>
            <a:ext cx="18345150" cy="2705735"/>
          </a:xfrm>
          <a:prstGeom prst="rect">
            <a:avLst/>
          </a:prstGeom>
          <a:solidFill>
            <a:srgbClr val="EEEFF9"/>
          </a:solidFill>
          <a:ln w="9423">
            <a:solidFill>
              <a:srgbClr val="E3E4FD"/>
            </a:solidFill>
          </a:ln>
        </p:spPr>
        <p:txBody>
          <a:bodyPr vert="horz" wrap="square" lIns="0" tIns="536575" rIns="0" bIns="0" rtlCol="0">
            <a:spAutoFit/>
          </a:bodyPr>
          <a:lstStyle/>
          <a:p>
            <a:pPr marL="826769" indent="-402590">
              <a:lnSpc>
                <a:spcPct val="100000"/>
              </a:lnSpc>
              <a:spcBef>
                <a:spcPts val="4225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주로 </a:t>
            </a:r>
            <a:r>
              <a:rPr sz="3550" b="1" spc="-15" dirty="0">
                <a:latin typeface="Malgun Gothic"/>
                <a:ea typeface="Malgun Gothic"/>
                <a:cs typeface="Malgun Gothic"/>
              </a:rPr>
              <a:t>2개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값 </a:t>
            </a:r>
            <a:r>
              <a:rPr sz="3550" b="1" spc="-35" dirty="0">
                <a:latin typeface="Malgun Gothic"/>
                <a:ea typeface="Malgun Gothic"/>
                <a:cs typeface="Malgun Gothic"/>
              </a:rPr>
              <a:t>분류(이진 </a:t>
            </a:r>
            <a:r>
              <a:rPr sz="3550" b="1" spc="-50" dirty="0">
                <a:latin typeface="Malgun Gothic"/>
                <a:ea typeface="Malgun Gothic"/>
                <a:cs typeface="Malgun Gothic"/>
              </a:rPr>
              <a:t>분류)를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위해</a:t>
            </a:r>
            <a:r>
              <a:rPr sz="3550" b="1" spc="-4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사용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선형 회귀를 응용한 분류 알고리즘이기 때문에 선형 회귀의 특징</a:t>
            </a:r>
            <a:r>
              <a:rPr sz="3550" b="1" spc="-27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보유</a:t>
            </a:r>
            <a:endParaRPr lang="en-US" altLang="ko-KR" sz="3550" b="1" spc="10" dirty="0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tabLst>
                <a:tab pos="826769" algn="l"/>
                <a:tab pos="827405" algn="l"/>
              </a:tabLst>
            </a:pP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067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sz="3950" b="1" spc="-95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latin typeface="Malgun Gothic"/>
                <a:ea typeface="Malgun Gothic"/>
                <a:cs typeface="Malgun Gothic"/>
              </a:rPr>
              <a:t>회귀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7"/>
          <p:cNvGrpSpPr/>
          <p:nvPr/>
        </p:nvGrpSpPr>
        <p:grpSpPr>
          <a:xfrm>
            <a:off x="2947982" y="2903420"/>
            <a:ext cx="14218285" cy="3436620"/>
            <a:chOff x="2947982" y="4236920"/>
            <a:chExt cx="14218285" cy="3436620"/>
          </a:xfrm>
        </p:grpSpPr>
        <p:sp>
          <p:nvSpPr>
            <p:cNvPr id="4" name="object 8"/>
            <p:cNvSpPr/>
            <p:nvPr/>
          </p:nvSpPr>
          <p:spPr>
            <a:xfrm>
              <a:off x="3682199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5" name="object 9"/>
            <p:cNvSpPr/>
            <p:nvPr/>
          </p:nvSpPr>
          <p:spPr>
            <a:xfrm>
              <a:off x="3242422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60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6" name="object 10"/>
            <p:cNvSpPr/>
            <p:nvPr/>
          </p:nvSpPr>
          <p:spPr>
            <a:xfrm>
              <a:off x="4751830" y="4249620"/>
              <a:ext cx="6515100" cy="1337310"/>
            </a:xfrm>
            <a:custGeom>
              <a:avLst/>
              <a:gdLst/>
              <a:ahLst/>
              <a:cxnLst/>
              <a:rect l="l" t="t" r="r" b="b"/>
              <a:pathLst>
                <a:path w="6515100" h="1337310">
                  <a:moveTo>
                    <a:pt x="0" y="1337083"/>
                  </a:moveTo>
                  <a:lnTo>
                    <a:pt x="6514672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7" name="object 11"/>
            <p:cNvSpPr/>
            <p:nvPr/>
          </p:nvSpPr>
          <p:spPr>
            <a:xfrm>
              <a:off x="10942359" y="4302415"/>
              <a:ext cx="0" cy="1337310"/>
            </a:xfrm>
            <a:custGeom>
              <a:avLst/>
              <a:gdLst/>
              <a:ahLst/>
              <a:cxnLst/>
              <a:rect l="l" t="t" r="r" b="b"/>
              <a:pathLst>
                <a:path h="1337310">
                  <a:moveTo>
                    <a:pt x="0" y="1337161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8" name="object 12"/>
            <p:cNvSpPr/>
            <p:nvPr/>
          </p:nvSpPr>
          <p:spPr>
            <a:xfrm>
              <a:off x="10926480" y="4306342"/>
              <a:ext cx="6226810" cy="1316355"/>
            </a:xfrm>
            <a:custGeom>
              <a:avLst/>
              <a:gdLst/>
              <a:ahLst/>
              <a:cxnLst/>
              <a:rect l="l" t="t" r="r" b="b"/>
              <a:pathLst>
                <a:path w="6226809" h="1316354">
                  <a:moveTo>
                    <a:pt x="6226697" y="1315778"/>
                  </a:moveTo>
                  <a:lnTo>
                    <a:pt x="0" y="0"/>
                  </a:lnTo>
                </a:path>
              </a:pathLst>
            </a:custGeom>
            <a:ln w="25130">
              <a:solidFill>
                <a:srgbClr val="B9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9" name="object 13"/>
            <p:cNvSpPr/>
            <p:nvPr/>
          </p:nvSpPr>
          <p:spPr>
            <a:xfrm>
              <a:off x="2953380" y="5543580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76153" y="0"/>
                  </a:moveTo>
                  <a:lnTo>
                    <a:pt x="239050" y="0"/>
                  </a:lnTo>
                  <a:lnTo>
                    <a:pt x="191480" y="183"/>
                  </a:lnTo>
                  <a:lnTo>
                    <a:pt x="153119" y="1465"/>
                  </a:lnTo>
                  <a:lnTo>
                    <a:pt x="98748" y="11723"/>
                  </a:lnTo>
                  <a:lnTo>
                    <a:pt x="45586" y="45587"/>
                  </a:lnTo>
                  <a:lnTo>
                    <a:pt x="11723" y="98761"/>
                  </a:lnTo>
                  <a:lnTo>
                    <a:pt x="1465" y="153120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3" y="914251"/>
                  </a:lnTo>
                  <a:lnTo>
                    <a:pt x="1465" y="952612"/>
                  </a:lnTo>
                  <a:lnTo>
                    <a:pt x="11723" y="1006976"/>
                  </a:lnTo>
                  <a:lnTo>
                    <a:pt x="45586" y="1060140"/>
                  </a:lnTo>
                  <a:lnTo>
                    <a:pt x="98748" y="1094014"/>
                  </a:lnTo>
                  <a:lnTo>
                    <a:pt x="153119" y="1104261"/>
                  </a:lnTo>
                  <a:lnTo>
                    <a:pt x="191480" y="1105542"/>
                  </a:lnTo>
                  <a:lnTo>
                    <a:pt x="239050" y="1105725"/>
                  </a:lnTo>
                  <a:lnTo>
                    <a:pt x="2376153" y="1105725"/>
                  </a:lnTo>
                  <a:lnTo>
                    <a:pt x="2423717" y="1105542"/>
                  </a:lnTo>
                  <a:lnTo>
                    <a:pt x="2462078" y="1104261"/>
                  </a:lnTo>
                  <a:lnTo>
                    <a:pt x="2516442" y="1094014"/>
                  </a:lnTo>
                  <a:lnTo>
                    <a:pt x="2569607" y="1060140"/>
                  </a:lnTo>
                  <a:lnTo>
                    <a:pt x="2603480" y="1006976"/>
                  </a:lnTo>
                  <a:lnTo>
                    <a:pt x="2613727" y="952612"/>
                  </a:lnTo>
                  <a:lnTo>
                    <a:pt x="2615008" y="914251"/>
                  </a:lnTo>
                  <a:lnTo>
                    <a:pt x="2615191" y="866687"/>
                  </a:lnTo>
                  <a:lnTo>
                    <a:pt x="2615191" y="239050"/>
                  </a:lnTo>
                  <a:lnTo>
                    <a:pt x="2615008" y="191480"/>
                  </a:lnTo>
                  <a:lnTo>
                    <a:pt x="2613727" y="153120"/>
                  </a:lnTo>
                  <a:lnTo>
                    <a:pt x="2603480" y="98761"/>
                  </a:lnTo>
                  <a:lnTo>
                    <a:pt x="2569607" y="45587"/>
                  </a:lnTo>
                  <a:lnTo>
                    <a:pt x="2516442" y="11723"/>
                  </a:lnTo>
                  <a:lnTo>
                    <a:pt x="2462078" y="1465"/>
                  </a:lnTo>
                  <a:lnTo>
                    <a:pt x="2423717" y="183"/>
                  </a:lnTo>
                  <a:lnTo>
                    <a:pt x="237615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0" name="object 14"/>
            <p:cNvSpPr/>
            <p:nvPr/>
          </p:nvSpPr>
          <p:spPr>
            <a:xfrm>
              <a:off x="2953380" y="5543579"/>
              <a:ext cx="2615565" cy="1106170"/>
            </a:xfrm>
            <a:custGeom>
              <a:avLst/>
              <a:gdLst/>
              <a:ahLst/>
              <a:cxnLst/>
              <a:rect l="l" t="t" r="r" b="b"/>
              <a:pathLst>
                <a:path w="2615565" h="1106170">
                  <a:moveTo>
                    <a:pt x="239046" y="0"/>
                  </a:moveTo>
                  <a:lnTo>
                    <a:pt x="2376141" y="0"/>
                  </a:lnTo>
                  <a:lnTo>
                    <a:pt x="2423712" y="183"/>
                  </a:lnTo>
                  <a:lnTo>
                    <a:pt x="2462076" y="1464"/>
                  </a:lnTo>
                  <a:lnTo>
                    <a:pt x="2516442" y="11714"/>
                  </a:lnTo>
                  <a:lnTo>
                    <a:pt x="2569607" y="45584"/>
                  </a:lnTo>
                  <a:lnTo>
                    <a:pt x="2603480" y="98750"/>
                  </a:lnTo>
                  <a:lnTo>
                    <a:pt x="2613727" y="153115"/>
                  </a:lnTo>
                  <a:lnTo>
                    <a:pt x="2615008" y="191477"/>
                  </a:lnTo>
                  <a:lnTo>
                    <a:pt x="2615191" y="239046"/>
                  </a:lnTo>
                  <a:lnTo>
                    <a:pt x="2615191" y="866678"/>
                  </a:lnTo>
                  <a:lnTo>
                    <a:pt x="2615008" y="914248"/>
                  </a:lnTo>
                  <a:lnTo>
                    <a:pt x="2613727" y="952610"/>
                  </a:lnTo>
                  <a:lnTo>
                    <a:pt x="2603480" y="1006975"/>
                  </a:lnTo>
                  <a:lnTo>
                    <a:pt x="2569607" y="1060140"/>
                  </a:lnTo>
                  <a:lnTo>
                    <a:pt x="2516442" y="1094011"/>
                  </a:lnTo>
                  <a:lnTo>
                    <a:pt x="2462076" y="1104261"/>
                  </a:lnTo>
                  <a:lnTo>
                    <a:pt x="2423712" y="1105542"/>
                  </a:lnTo>
                  <a:lnTo>
                    <a:pt x="2376141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1" name="object 15"/>
            <p:cNvSpPr/>
            <p:nvPr/>
          </p:nvSpPr>
          <p:spPr>
            <a:xfrm>
              <a:off x="10396730" y="6097364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0" y="0"/>
                  </a:moveTo>
                  <a:lnTo>
                    <a:pt x="1597337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2" name="object 16"/>
            <p:cNvSpPr/>
            <p:nvPr/>
          </p:nvSpPr>
          <p:spPr>
            <a:xfrm>
              <a:off x="9956953" y="6097359"/>
              <a:ext cx="1597660" cy="1563370"/>
            </a:xfrm>
            <a:custGeom>
              <a:avLst/>
              <a:gdLst/>
              <a:ahLst/>
              <a:cxnLst/>
              <a:rect l="l" t="t" r="r" b="b"/>
              <a:pathLst>
                <a:path w="1597659" h="1563370">
                  <a:moveTo>
                    <a:pt x="1597337" y="0"/>
                  </a:moveTo>
                  <a:lnTo>
                    <a:pt x="0" y="1562922"/>
                  </a:lnTo>
                </a:path>
              </a:pathLst>
            </a:custGeom>
            <a:ln w="25130">
              <a:solidFill>
                <a:srgbClr val="B8B7DC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3" name="object 17"/>
            <p:cNvSpPr/>
            <p:nvPr/>
          </p:nvSpPr>
          <p:spPr>
            <a:xfrm>
              <a:off x="9510922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98748" y="11723"/>
                  </a:lnTo>
                  <a:lnTo>
                    <a:pt x="45584" y="45587"/>
                  </a:lnTo>
                  <a:lnTo>
                    <a:pt x="11710" y="98761"/>
                  </a:lnTo>
                  <a:lnTo>
                    <a:pt x="1463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3" y="952612"/>
                  </a:lnTo>
                  <a:lnTo>
                    <a:pt x="11710" y="1006976"/>
                  </a:lnTo>
                  <a:lnTo>
                    <a:pt x="45584" y="1060140"/>
                  </a:lnTo>
                  <a:lnTo>
                    <a:pt x="98748" y="1094014"/>
                  </a:lnTo>
                  <a:lnTo>
                    <a:pt x="153114" y="1104261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1"/>
                  </a:lnTo>
                  <a:lnTo>
                    <a:pt x="2834690" y="1094014"/>
                  </a:lnTo>
                  <a:lnTo>
                    <a:pt x="2887854" y="1060140"/>
                  </a:lnTo>
                  <a:lnTo>
                    <a:pt x="2921728" y="1006976"/>
                  </a:lnTo>
                  <a:lnTo>
                    <a:pt x="2931975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5" y="153120"/>
                  </a:lnTo>
                  <a:lnTo>
                    <a:pt x="2921728" y="98761"/>
                  </a:lnTo>
                  <a:lnTo>
                    <a:pt x="2887854" y="45587"/>
                  </a:lnTo>
                  <a:lnTo>
                    <a:pt x="2834690" y="11723"/>
                  </a:lnTo>
                  <a:lnTo>
                    <a:pt x="2780324" y="1465"/>
                  </a:lnTo>
                  <a:lnTo>
                    <a:pt x="2741960" y="183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4" name="object 18"/>
            <p:cNvSpPr/>
            <p:nvPr/>
          </p:nvSpPr>
          <p:spPr>
            <a:xfrm>
              <a:off x="9510923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15" name="object 19"/>
          <p:cNvSpPr txBox="1"/>
          <p:nvPr/>
        </p:nvSpPr>
        <p:spPr>
          <a:xfrm>
            <a:off x="3304277" y="449240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841870" y="449240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7" name="object 21"/>
          <p:cNvGrpSpPr/>
          <p:nvPr/>
        </p:nvGrpSpPr>
        <p:grpSpPr>
          <a:xfrm>
            <a:off x="11101840" y="6246190"/>
            <a:ext cx="3026410" cy="2127250"/>
            <a:chOff x="11101840" y="7579690"/>
            <a:chExt cx="3026410" cy="2127250"/>
          </a:xfrm>
        </p:grpSpPr>
        <p:sp>
          <p:nvSpPr>
            <p:cNvPr id="18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19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0" name="object 24"/>
          <p:cNvSpPr txBox="1"/>
          <p:nvPr/>
        </p:nvSpPr>
        <p:spPr>
          <a:xfrm>
            <a:off x="11399957" y="642246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5"/>
          <p:cNvGrpSpPr/>
          <p:nvPr/>
        </p:nvGrpSpPr>
        <p:grpSpPr>
          <a:xfrm>
            <a:off x="9480395" y="1867580"/>
            <a:ext cx="2944495" cy="1116965"/>
            <a:chOff x="9480395" y="3201080"/>
            <a:chExt cx="2944495" cy="1116965"/>
          </a:xfrm>
        </p:grpSpPr>
        <p:sp>
          <p:nvSpPr>
            <p:cNvPr id="22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3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4" name="object 28"/>
          <p:cNvSpPr txBox="1"/>
          <p:nvPr/>
        </p:nvSpPr>
        <p:spPr>
          <a:xfrm>
            <a:off x="10120068" y="215529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5" name="object 29"/>
          <p:cNvGrpSpPr/>
          <p:nvPr/>
        </p:nvGrpSpPr>
        <p:grpSpPr>
          <a:xfrm>
            <a:off x="15112382" y="4204682"/>
            <a:ext cx="2944495" cy="1116965"/>
            <a:chOff x="15112382" y="5538182"/>
            <a:chExt cx="2944495" cy="1116965"/>
          </a:xfrm>
        </p:grpSpPr>
        <p:sp>
          <p:nvSpPr>
            <p:cNvPr id="26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27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28" name="object 32"/>
          <p:cNvSpPr txBox="1"/>
          <p:nvPr/>
        </p:nvSpPr>
        <p:spPr>
          <a:xfrm>
            <a:off x="15752055" y="449240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" name="object 34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0" name="object 35"/>
          <p:cNvSpPr/>
          <p:nvPr/>
        </p:nvSpPr>
        <p:spPr>
          <a:xfrm>
            <a:off x="4355502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1" name="object 36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2" name="object 37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33" name="object 38"/>
          <p:cNvSpPr txBox="1"/>
          <p:nvPr/>
        </p:nvSpPr>
        <p:spPr>
          <a:xfrm>
            <a:off x="8217761" y="642246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4" name="object 39"/>
          <p:cNvGrpSpPr/>
          <p:nvPr/>
        </p:nvGrpSpPr>
        <p:grpSpPr>
          <a:xfrm>
            <a:off x="1083247" y="6246248"/>
            <a:ext cx="3026410" cy="1775460"/>
            <a:chOff x="1083247" y="7579748"/>
            <a:chExt cx="3026410" cy="1775460"/>
          </a:xfrm>
        </p:grpSpPr>
        <p:sp>
          <p:nvSpPr>
            <p:cNvPr id="35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  <p:sp>
          <p:nvSpPr>
            <p:cNvPr id="36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pPr lvl="0"/>
              <a:endParaRPr/>
            </a:p>
          </p:txBody>
        </p:sp>
      </p:grpSp>
      <p:sp>
        <p:nvSpPr>
          <p:cNvPr id="37" name="object 42"/>
          <p:cNvSpPr txBox="1"/>
          <p:nvPr/>
        </p:nvSpPr>
        <p:spPr>
          <a:xfrm>
            <a:off x="4722871" y="6422465"/>
            <a:ext cx="2280920" cy="1186180"/>
          </a:xfrm>
          <a:prstGeom prst="rect">
            <a:avLst/>
          </a:prstGeom>
          <a:solidFill>
            <a:srgbClr val="EEEFF9">
              <a:alpha val="100000"/>
            </a:srgbClr>
          </a:solidFill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object 43"/>
          <p:cNvSpPr txBox="1"/>
          <p:nvPr/>
        </p:nvSpPr>
        <p:spPr>
          <a:xfrm>
            <a:off x="1636615" y="642246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object 9"/>
          <p:cNvSpPr/>
          <p:nvPr/>
        </p:nvSpPr>
        <p:spPr>
          <a:xfrm>
            <a:off x="3830099" y="8016329"/>
            <a:ext cx="2153559" cy="1030945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1" name="object 34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2" name="object 35"/>
          <p:cNvSpPr/>
          <p:nvPr/>
        </p:nvSpPr>
        <p:spPr>
          <a:xfrm>
            <a:off x="4733358" y="9046223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3" name="object 40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3" y="0"/>
                </a:moveTo>
                <a:lnTo>
                  <a:pt x="239049" y="0"/>
                </a:lnTo>
                <a:lnTo>
                  <a:pt x="191478" y="183"/>
                </a:lnTo>
                <a:lnTo>
                  <a:pt x="153115" y="1465"/>
                </a:lnTo>
                <a:lnTo>
                  <a:pt x="122645" y="4945"/>
                </a:lnTo>
                <a:lnTo>
                  <a:pt x="98751" y="11723"/>
                </a:lnTo>
                <a:lnTo>
                  <a:pt x="45584" y="45586"/>
                </a:lnTo>
                <a:lnTo>
                  <a:pt x="11714" y="98748"/>
                </a:lnTo>
                <a:lnTo>
                  <a:pt x="1464" y="153119"/>
                </a:lnTo>
                <a:lnTo>
                  <a:pt x="183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3" y="1572836"/>
                </a:lnTo>
                <a:lnTo>
                  <a:pt x="1464" y="1611197"/>
                </a:lnTo>
                <a:lnTo>
                  <a:pt x="11714" y="1665561"/>
                </a:lnTo>
                <a:lnTo>
                  <a:pt x="45584" y="1718726"/>
                </a:lnTo>
                <a:lnTo>
                  <a:pt x="98751" y="1752600"/>
                </a:lnTo>
                <a:lnTo>
                  <a:pt x="153115" y="1762846"/>
                </a:lnTo>
                <a:lnTo>
                  <a:pt x="191478" y="1764127"/>
                </a:lnTo>
                <a:lnTo>
                  <a:pt x="239049" y="1764310"/>
                </a:lnTo>
                <a:lnTo>
                  <a:pt x="2776563" y="1764310"/>
                </a:lnTo>
                <a:lnTo>
                  <a:pt x="2824134" y="1764127"/>
                </a:lnTo>
                <a:lnTo>
                  <a:pt x="2862498" y="1762846"/>
                </a:lnTo>
                <a:lnTo>
                  <a:pt x="2916864" y="1752600"/>
                </a:lnTo>
                <a:lnTo>
                  <a:pt x="2970029" y="1718726"/>
                </a:lnTo>
                <a:lnTo>
                  <a:pt x="3003903" y="1665561"/>
                </a:lnTo>
                <a:lnTo>
                  <a:pt x="3014149" y="1611197"/>
                </a:lnTo>
                <a:lnTo>
                  <a:pt x="3015430" y="1572836"/>
                </a:lnTo>
                <a:lnTo>
                  <a:pt x="3015613" y="1525272"/>
                </a:lnTo>
                <a:lnTo>
                  <a:pt x="3015613" y="239050"/>
                </a:lnTo>
                <a:lnTo>
                  <a:pt x="3015430" y="191480"/>
                </a:lnTo>
                <a:lnTo>
                  <a:pt x="3014149" y="153119"/>
                </a:lnTo>
                <a:lnTo>
                  <a:pt x="3003903" y="98748"/>
                </a:lnTo>
                <a:lnTo>
                  <a:pt x="2970029" y="45586"/>
                </a:lnTo>
                <a:lnTo>
                  <a:pt x="2916864" y="11723"/>
                </a:lnTo>
                <a:lnTo>
                  <a:pt x="2862498" y="1465"/>
                </a:lnTo>
                <a:lnTo>
                  <a:pt x="2824134" y="183"/>
                </a:lnTo>
                <a:lnTo>
                  <a:pt x="2776563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4" name="object 41"/>
          <p:cNvSpPr/>
          <p:nvPr/>
        </p:nvSpPr>
        <p:spPr>
          <a:xfrm>
            <a:off x="1533336" y="90519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solidFill>
            <a:srgbClr val="EEEFF9"/>
          </a:solidFill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5" name="object 36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>
              <a:alpha val="100000"/>
            </a:srgbClr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6" name="object 37"/>
          <p:cNvSpPr/>
          <p:nvPr/>
        </p:nvSpPr>
        <p:spPr>
          <a:xfrm>
            <a:off x="7915440" y="902653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47" name="object 38"/>
          <p:cNvSpPr txBox="1"/>
          <p:nvPr/>
        </p:nvSpPr>
        <p:spPr>
          <a:xfrm>
            <a:off x="8655911" y="9483165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KNN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8" name="object 42"/>
          <p:cNvSpPr txBox="1"/>
          <p:nvPr/>
        </p:nvSpPr>
        <p:spPr>
          <a:xfrm>
            <a:off x="5149591" y="9261550"/>
            <a:ext cx="228092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2550" b="1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49" name="prstName"/>
          <p:cNvCxnSpPr/>
          <p:nvPr/>
        </p:nvCxnSpPr>
        <p:spPr>
          <a:xfrm>
            <a:off x="6055452" y="8053472"/>
            <a:ext cx="635" cy="100347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rstName"/>
          <p:cNvCxnSpPr/>
          <p:nvPr/>
        </p:nvCxnSpPr>
        <p:spPr>
          <a:xfrm>
            <a:off x="6205585" y="8016662"/>
            <a:ext cx="2584740" cy="10647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42"/>
          <p:cNvSpPr txBox="1"/>
          <p:nvPr/>
        </p:nvSpPr>
        <p:spPr>
          <a:xfrm>
            <a:off x="2000022" y="9219640"/>
            <a:ext cx="2280920" cy="13385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로지스틱</a:t>
            </a:r>
            <a:endParaRPr lang="en-US" altLang="ko-KR" sz="3550" b="1" spc="10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</a:rPr>
              <a:t>회귀</a:t>
            </a:r>
            <a:endParaRPr sz="2550" b="1" dirty="0">
              <a:solidFill>
                <a:schemeClr val="tx1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52" name="prstName">
            <a:extLst>
              <a:ext uri="{FF2B5EF4-FFF2-40B4-BE49-F238E27FC236}">
                <a16:creationId xmlns:a16="http://schemas.microsoft.com/office/drawing/2014/main" id="{3614F027-FEFE-7B43-7FA7-216734A8013B}"/>
              </a:ext>
            </a:extLst>
          </p:cNvPr>
          <p:cNvCxnSpPr>
            <a:cxnSpLocks/>
          </p:cNvCxnSpPr>
          <p:nvPr/>
        </p:nvCxnSpPr>
        <p:spPr>
          <a:xfrm>
            <a:off x="6252950" y="7989022"/>
            <a:ext cx="6733744" cy="10923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36">
            <a:extLst>
              <a:ext uri="{FF2B5EF4-FFF2-40B4-BE49-F238E27FC236}">
                <a16:creationId xmlns:a16="http://schemas.microsoft.com/office/drawing/2014/main" id="{E97DF4AF-93EB-9AFB-BACF-61239FD4C165}"/>
              </a:ext>
            </a:extLst>
          </p:cNvPr>
          <p:cNvSpPr/>
          <p:nvPr/>
        </p:nvSpPr>
        <p:spPr>
          <a:xfrm>
            <a:off x="11085737" y="9026117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CDF2E4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4" name="object 38">
            <a:extLst>
              <a:ext uri="{FF2B5EF4-FFF2-40B4-BE49-F238E27FC236}">
                <a16:creationId xmlns:a16="http://schemas.microsoft.com/office/drawing/2014/main" id="{78794613-9C81-F64F-49AA-FC96B1281D80}"/>
              </a:ext>
            </a:extLst>
          </p:cNvPr>
          <p:cNvSpPr txBox="1"/>
          <p:nvPr/>
        </p:nvSpPr>
        <p:spPr>
          <a:xfrm>
            <a:off x="11831455" y="9436372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SVM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7" name="object 6">
            <a:extLst>
              <a:ext uri="{FF2B5EF4-FFF2-40B4-BE49-F238E27FC236}">
                <a16:creationId xmlns:a16="http://schemas.microsoft.com/office/drawing/2014/main" id="{42AD75CC-2E2C-36D4-A9DE-49BF9470684F}"/>
              </a:ext>
            </a:extLst>
          </p:cNvPr>
          <p:cNvSpPr txBox="1">
            <a:spLocks/>
          </p:cNvSpPr>
          <p:nvPr/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7100" b="0" i="0">
                <a:solidFill>
                  <a:srgbClr val="524FA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 latinLnBrk="0">
              <a:spcBef>
                <a:spcPts val="105"/>
              </a:spcBef>
            </a:pPr>
            <a:r>
              <a:rPr lang="en-US" sz="3950" b="1" kern="0" spc="5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lang="en-US" sz="3950" b="1" kern="0" spc="-15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lang="en-US" sz="3950" b="1" kern="0" spc="-17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en-US" sz="3950" b="1" kern="0" spc="-1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lang="en-US" sz="3950" b="1" kern="0" dirty="0"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274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0637" y="2179882"/>
            <a:ext cx="10279380" cy="6525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105"/>
              </a:spcBef>
            </a:pPr>
            <a:r>
              <a:rPr lang="ko-KR" altLang="en-US" sz="4000" b="1">
                <a:solidFill>
                  <a:srgbClr val="3F418F"/>
                </a:solidFill>
                <a:latin typeface="Malgun Gothic"/>
                <a:ea typeface="Malgun Gothic"/>
                <a:cs typeface="Malgun Gothic"/>
              </a:rPr>
              <a:t>두번째</a:t>
            </a:r>
            <a:r>
              <a:rPr lang="en-US" altLang="ko-KR" sz="4000" b="1">
                <a:solidFill>
                  <a:srgbClr val="3F418F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4000" b="1">
                <a:solidFill>
                  <a:srgbClr val="3F418F"/>
                </a:solidFill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600" b="1">
                <a:solidFill>
                  <a:srgbClr val="3F418F"/>
                </a:solidFill>
                <a:latin typeface="맑은 고딕"/>
              </a:rPr>
              <a:t> </a:t>
            </a:r>
            <a:r>
              <a:rPr sz="4000" b="1" spc="-35" dirty="0">
                <a:solidFill>
                  <a:srgbClr val="3F418F"/>
                </a:solidFill>
                <a:latin typeface="Malgun Gothic"/>
                <a:ea typeface="Malgun Gothic"/>
                <a:cs typeface="Malgun Gothic"/>
              </a:rPr>
              <a:t>문제</a:t>
            </a:r>
            <a:endParaRPr sz="4000" b="1">
              <a:solidFill>
                <a:srgbClr val="3F418F"/>
              </a:solidFill>
              <a:latin typeface="Malgun Gothic"/>
              <a:ea typeface="Malgun Gothic"/>
              <a:cs typeface="Malgun Gothic"/>
            </a:endParaRPr>
          </a:p>
          <a:p>
            <a:pPr marL="321310" indent="-252095">
              <a:lnSpc>
                <a:spcPct val="100000"/>
              </a:lnSpc>
              <a:spcBef>
                <a:spcPts val="4605"/>
              </a:spcBef>
              <a:buSzPct val="79661"/>
              <a:buChar char="•"/>
              <a:tabLst>
                <a:tab pos="321310" algn="l"/>
                <a:tab pos="321945" algn="l"/>
              </a:tabLst>
            </a:pPr>
            <a:r>
              <a:rPr sz="2950" b="1" spc="-1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문제</a:t>
            </a:r>
            <a:r>
              <a:rPr sz="2950" b="1" spc="-114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95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정의</a:t>
            </a:r>
            <a:endParaRPr sz="2950" b="1">
              <a:latin typeface="Malgun Gothic"/>
              <a:ea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1950"/>
              </a:spcBef>
            </a:pPr>
            <a:r>
              <a:rPr lang="en-US" altLang="ko-KR" sz="3600" b="1">
                <a:latin typeface="맑은 고딕"/>
              </a:rPr>
              <a:t> </a:t>
            </a:r>
            <a:r>
              <a:rPr sz="3550" b="1" spc="-1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양성(1)과</a:t>
            </a:r>
            <a:r>
              <a:rPr sz="3550" b="1" spc="-1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음성(0)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1085"/>
              </a:spcBef>
            </a:pPr>
            <a:r>
              <a:rPr lang="en-US" altLang="ko-KR" sz="3600" b="1">
                <a:latin typeface="맑은 고딕"/>
              </a:rPr>
              <a:t> </a:t>
            </a:r>
            <a:r>
              <a:rPr sz="3550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두</a:t>
            </a:r>
            <a:r>
              <a:rPr sz="3550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개의</a:t>
            </a:r>
            <a:r>
              <a:rPr sz="3550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결과</a:t>
            </a:r>
            <a:r>
              <a:rPr sz="3550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값으로</a:t>
            </a:r>
            <a:r>
              <a:rPr sz="3550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분류되는</a:t>
            </a:r>
            <a:r>
              <a:rPr sz="3550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이진분류</a:t>
            </a:r>
            <a:r>
              <a:rPr sz="3550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문제</a:t>
            </a:r>
            <a:endParaRPr sz="3550">
              <a:latin typeface="Malgun Gothic"/>
              <a:ea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4475"/>
              </a:spcBef>
            </a:pPr>
            <a:r>
              <a:rPr lang="en-US" altLang="ko-KR" sz="3600" b="1">
                <a:latin typeface="맑은 고딕"/>
              </a:rPr>
              <a:t> </a:t>
            </a:r>
            <a:r>
              <a:rPr sz="3150" b="1" spc="-2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ex. </a:t>
            </a:r>
            <a:r>
              <a:rPr sz="3150" b="1" spc="-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지연 여부 </a:t>
            </a:r>
            <a:r>
              <a:rPr sz="3150" b="1" spc="-19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판별, </a:t>
            </a:r>
            <a:r>
              <a:rPr sz="3150" b="1" spc="-2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이상 거래</a:t>
            </a:r>
            <a:r>
              <a:rPr sz="3150" b="1" spc="-3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-5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판별</a:t>
            </a:r>
            <a:endParaRPr lang="en-US" altLang="ko-KR" sz="3600" b="1">
              <a:latin typeface="맑은 고딕"/>
            </a:endParaRPr>
          </a:p>
          <a:p>
            <a:pPr marL="50800">
              <a:lnSpc>
                <a:spcPct val="115000"/>
              </a:lnSpc>
              <a:spcBef>
                <a:spcPts val="4475"/>
              </a:spcBef>
            </a:pPr>
            <a:endParaRPr sz="2750" b="1">
              <a:latin typeface="Malgun Gothic"/>
              <a:ea typeface="Malgun Gothic"/>
              <a:cs typeface="Malgun Gothic"/>
            </a:endParaRPr>
          </a:p>
          <a:p>
            <a:pPr marL="321310" indent="-252095">
              <a:lnSpc>
                <a:spcPct val="100000"/>
              </a:lnSpc>
              <a:buSzPct val="79661"/>
              <a:buChar char="•"/>
              <a:tabLst>
                <a:tab pos="321310" algn="l"/>
                <a:tab pos="321945" algn="l"/>
              </a:tabLst>
            </a:pPr>
            <a:r>
              <a:rPr sz="2950" b="1" spc="-1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해결</a:t>
            </a:r>
            <a:r>
              <a:rPr sz="2950" b="1" spc="-114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95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방안</a:t>
            </a:r>
            <a:endParaRPr sz="2950" b="1">
              <a:latin typeface="Malgun Gothic"/>
              <a:ea typeface="Malgun Gothic"/>
              <a:cs typeface="Malgun Gothic"/>
            </a:endParaRPr>
          </a:p>
          <a:p>
            <a:pPr marL="45720">
              <a:lnSpc>
                <a:spcPct val="100000"/>
              </a:lnSpc>
              <a:spcBef>
                <a:spcPts val="1735"/>
              </a:spcBef>
            </a:pPr>
            <a:r>
              <a:rPr lang="en-US" altLang="ko-KR" sz="3600" b="1">
                <a:latin typeface="맑은 고딕"/>
              </a:rPr>
              <a:t> </a:t>
            </a:r>
            <a:r>
              <a:rPr sz="3550" b="1" spc="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550" b="1" spc="-1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Vector </a:t>
            </a:r>
            <a:r>
              <a:rPr sz="3550" b="1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Machine) </a:t>
            </a:r>
            <a:r>
              <a:rPr sz="3550" b="1" spc="-3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분류</a:t>
            </a:r>
            <a:r>
              <a:rPr sz="3550" b="1" spc="-55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알고리즘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 dirty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76124" y="3557693"/>
            <a:ext cx="6605960" cy="5260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447950" y="3177312"/>
            <a:ext cx="7773670" cy="6192520"/>
            <a:chOff x="10447950" y="3177312"/>
            <a:chExt cx="7773670" cy="6192520"/>
          </a:xfrm>
        </p:grpSpPr>
        <p:sp>
          <p:nvSpPr>
            <p:cNvPr id="13" name="object 13"/>
            <p:cNvSpPr/>
            <p:nvPr/>
          </p:nvSpPr>
          <p:spPr>
            <a:xfrm>
              <a:off x="10447950" y="3177312"/>
              <a:ext cx="7773087" cy="61923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64147" y="3486465"/>
              <a:ext cx="4935855" cy="4935855"/>
            </a:xfrm>
            <a:custGeom>
              <a:avLst/>
              <a:gdLst/>
              <a:ahLst/>
              <a:cxnLst/>
              <a:rect l="l" t="t" r="r" b="b"/>
              <a:pathLst>
                <a:path w="4935855" h="4935855">
                  <a:moveTo>
                    <a:pt x="0" y="0"/>
                  </a:moveTo>
                  <a:lnTo>
                    <a:pt x="4935423" y="4935423"/>
                  </a:lnTo>
                </a:path>
              </a:pathLst>
            </a:custGeom>
            <a:ln w="56542">
              <a:solidFill>
                <a:srgbClr val="524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6" name="object 16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25753" y="2122732"/>
            <a:ext cx="9903460" cy="4127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81710" algn="r">
              <a:lnSpc>
                <a:spcPct val="100000"/>
              </a:lnSpc>
              <a:spcBef>
                <a:spcPts val="105"/>
              </a:spcBef>
            </a:pPr>
            <a:endParaRPr sz="3950">
              <a:latin typeface="Noto Sans CJK JP Medium"/>
              <a:cs typeface="Noto Sans CJK JP 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Noto Sans CJK JP Medium"/>
              <a:cs typeface="Noto Sans CJK JP Medium"/>
            </a:endParaRPr>
          </a:p>
          <a:p>
            <a:pPr marL="12700" marR="3210560" algn="l">
              <a:lnSpc>
                <a:spcPct val="125400"/>
              </a:lnSpc>
              <a:spcBef>
                <a:spcPts val="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딥러닝 기술 등장 이전까지  </a:t>
            </a:r>
            <a:endParaRPr lang="en-US" altLang="ko-KR" sz="3600" b="1">
              <a:latin typeface="맑은 고딕"/>
            </a:endParaRPr>
          </a:p>
          <a:p>
            <a:pPr marL="12700" marR="3210560" algn="l">
              <a:lnSpc>
                <a:spcPct val="125400"/>
              </a:lnSpc>
              <a:spcBef>
                <a:spcPts val="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가장 인기 있던 분류</a:t>
            </a:r>
            <a:r>
              <a:rPr sz="3550" b="1" spc="-20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알고리즘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algn="l">
              <a:lnSpc>
                <a:spcPct val="100000"/>
              </a:lnSpc>
              <a:spcBef>
                <a:spcPts val="60"/>
              </a:spcBef>
            </a:pPr>
            <a:endParaRPr sz="3000" b="1">
              <a:latin typeface="Malgun Gothic"/>
              <a:ea typeface="Malgun Gothic"/>
              <a:cs typeface="Malgun Gothic"/>
            </a:endParaRPr>
          </a:p>
          <a:p>
            <a:pPr marR="964565" algn="l">
              <a:lnSpc>
                <a:spcPct val="100000"/>
              </a:lnSpc>
              <a:spcBef>
                <a:spcPts val="5"/>
              </a:spcBef>
            </a:pPr>
            <a:r>
              <a:rPr sz="3550" b="1" spc="1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최적의 결정 </a:t>
            </a:r>
            <a:r>
              <a:rPr sz="3550" b="1" spc="5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경계(Decision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7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Boundary)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algn="l">
              <a:lnSpc>
                <a:spcPct val="100000"/>
              </a:lnSpc>
              <a:spcBef>
                <a:spcPts val="1080"/>
              </a:spcBef>
            </a:pPr>
            <a:r>
              <a:rPr sz="3550" b="1" spc="-270" dirty="0">
                <a:latin typeface="Malgun Gothic"/>
                <a:ea typeface="Malgun Gothic"/>
                <a:cs typeface="Malgun Gothic"/>
              </a:rPr>
              <a:t>즉,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데이터를 분류하는 기준 선을 정의하는</a:t>
            </a:r>
            <a:r>
              <a:rPr sz="3550" b="1" spc="-509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모델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36510" y="7902812"/>
            <a:ext cx="159639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0" spc="10" dirty="0">
                <a:solidFill>
                  <a:srgbClr val="524FA1"/>
                </a:solidFill>
                <a:latin typeface="Noto Sans CJK JP Medium"/>
                <a:cs typeface="Noto Sans CJK JP Medium"/>
              </a:rPr>
              <a:t>결정</a:t>
            </a:r>
            <a:r>
              <a:rPr sz="3150" b="0" spc="-70" dirty="0">
                <a:solidFill>
                  <a:srgbClr val="524FA1"/>
                </a:solidFill>
                <a:latin typeface="Noto Sans CJK JP Medium"/>
                <a:cs typeface="Noto Sans CJK JP Medium"/>
              </a:rPr>
              <a:t> </a:t>
            </a:r>
            <a:r>
              <a:rPr sz="3150" b="0" spc="10" dirty="0">
                <a:solidFill>
                  <a:srgbClr val="524FA1"/>
                </a:solidFill>
                <a:latin typeface="Noto Sans CJK JP Medium"/>
                <a:cs typeface="Noto Sans CJK JP Medium"/>
              </a:rPr>
              <a:t>경계</a:t>
            </a:r>
            <a:endParaRPr sz="3150">
              <a:latin typeface="Noto Sans CJK JP Medium"/>
              <a:cs typeface="Noto Sans CJK JP Medium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"/>
          <p:cNvSpPr txBox="1"/>
          <p:nvPr/>
        </p:nvSpPr>
        <p:spPr>
          <a:xfrm>
            <a:off x="1390657" y="2160270"/>
            <a:ext cx="7899400" cy="615315"/>
          </a:xfrm>
          <a:prstGeom prst="rect">
            <a:avLst/>
          </a:prstGeom>
          <a:noFill/>
        </p:spPr>
        <p:txBody>
          <a:bodyPr vert="horz" wrap="square" lIns="0" tIns="13335" rIns="0" bIns="0" rtlCol="0">
            <a:spAutoFit/>
          </a:bodyPr>
          <a:lstStyle/>
          <a:p>
            <a:pPr marR="98171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Noto Sans CJK JP Medium"/>
                <a:cs typeface="Noto Sans CJK JP Medium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Noto Sans CJK JP Medium"/>
                <a:cs typeface="Noto Sans CJK JP Medium"/>
              </a:rPr>
              <a:t>Vector</a:t>
            </a:r>
            <a:r>
              <a:rPr sz="3950" b="1" spc="-340" dirty="0">
                <a:solidFill>
                  <a:srgbClr val="534FA6"/>
                </a:solidFill>
                <a:latin typeface="Noto Sans CJK JP Medium"/>
                <a:cs typeface="Noto Sans CJK JP Medium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Noto Sans CJK JP Medium"/>
                <a:cs typeface="Noto Sans CJK JP Medium"/>
              </a:rPr>
              <a:t>Machine)</a:t>
            </a:r>
            <a:endParaRPr lang="ko-KR" altLang="en-US" sz="3950" b="1" spc="-10" dirty="0">
              <a:solidFill>
                <a:srgbClr val="534FA6"/>
              </a:solidFill>
              <a:latin typeface="Noto Sans CJK JP Medium"/>
              <a:cs typeface="Noto Sans CJK JP Medium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919275" y="3950199"/>
            <a:ext cx="6145530" cy="4895850"/>
            <a:chOff x="12919275" y="3950199"/>
            <a:chExt cx="6145530" cy="4895850"/>
          </a:xfrm>
        </p:grpSpPr>
        <p:sp>
          <p:nvSpPr>
            <p:cNvPr id="13" name="object 13"/>
            <p:cNvSpPr/>
            <p:nvPr/>
          </p:nvSpPr>
          <p:spPr>
            <a:xfrm>
              <a:off x="12919275" y="3950199"/>
              <a:ext cx="6145233" cy="4895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27869" y="4168773"/>
              <a:ext cx="3954145" cy="3954145"/>
            </a:xfrm>
            <a:custGeom>
              <a:avLst/>
              <a:gdLst/>
              <a:ahLst/>
              <a:cxnLst/>
              <a:rect l="l" t="t" r="r" b="b"/>
              <a:pathLst>
                <a:path w="3954144" h="3954145">
                  <a:moveTo>
                    <a:pt x="0" y="0"/>
                  </a:moveTo>
                  <a:lnTo>
                    <a:pt x="3953773" y="3953773"/>
                  </a:lnTo>
                </a:path>
              </a:pathLst>
            </a:custGeom>
            <a:ln w="56542">
              <a:solidFill>
                <a:srgbClr val="3CB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81360" y="4739503"/>
              <a:ext cx="4795520" cy="3520440"/>
            </a:xfrm>
            <a:custGeom>
              <a:avLst/>
              <a:gdLst/>
              <a:ahLst/>
              <a:cxnLst/>
              <a:rect l="l" t="t" r="r" b="b"/>
              <a:pathLst>
                <a:path w="4795519" h="3520440">
                  <a:moveTo>
                    <a:pt x="0" y="0"/>
                  </a:moveTo>
                  <a:lnTo>
                    <a:pt x="4795095" y="3520378"/>
                  </a:lnTo>
                </a:path>
              </a:pathLst>
            </a:custGeom>
            <a:ln w="56542">
              <a:solidFill>
                <a:srgbClr val="F68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64148" y="2160832"/>
            <a:ext cx="9495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최적의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결정 </a:t>
            </a:r>
            <a:r>
              <a:rPr sz="3950" b="1" spc="-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경계(Decision</a:t>
            </a:r>
            <a:r>
              <a:rPr sz="3950" b="1" spc="-38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Boundary)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8" name="object 18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25753" y="3644160"/>
            <a:ext cx="9474835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최적의 결정</a:t>
            </a:r>
            <a:r>
              <a:rPr sz="3550" b="1" spc="-5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경계는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데이터 군으로부터 최대한 멀리 떨어지는</a:t>
            </a:r>
            <a:r>
              <a:rPr sz="3550" b="1" spc="-15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것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5753" y="5679700"/>
            <a:ext cx="13197840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204" dirty="0">
                <a:latin typeface="Malgun Gothic"/>
                <a:ea typeface="Malgun Gothic"/>
                <a:cs typeface="Malgun Gothic"/>
              </a:rPr>
              <a:t>Q. </a:t>
            </a:r>
            <a:r>
              <a:rPr sz="3550" b="1" spc="-90" dirty="0">
                <a:latin typeface="Malgun Gothic"/>
                <a:ea typeface="Malgun Gothic"/>
                <a:cs typeface="Malgun Gothic"/>
              </a:rPr>
              <a:t>A와 </a:t>
            </a:r>
            <a:r>
              <a:rPr sz="3550" b="1" spc="-130" dirty="0">
                <a:latin typeface="Malgun Gothic"/>
                <a:ea typeface="Malgun Gothic"/>
                <a:cs typeface="Malgun Gothic"/>
              </a:rPr>
              <a:t>B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중 더 최적의 결정</a:t>
            </a:r>
            <a:r>
              <a:rPr sz="3550" b="1" spc="24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latin typeface="Malgun Gothic"/>
                <a:ea typeface="Malgun Gothic"/>
                <a:cs typeface="Malgun Gothic"/>
              </a:rPr>
              <a:t>경계는?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정답은 </a:t>
            </a:r>
            <a:r>
              <a:rPr sz="3550" b="1" spc="85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A</a:t>
            </a:r>
            <a:r>
              <a:rPr sz="3550" b="1" spc="85" dirty="0">
                <a:latin typeface="Malgun Gothic"/>
                <a:ea typeface="Malgun Gothic"/>
                <a:cs typeface="Malgun Gothic"/>
              </a:rPr>
              <a:t>!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데이터로부터 최대한 멀리 떨어져서 분류하기</a:t>
            </a:r>
            <a:r>
              <a:rPr sz="3550" b="1" spc="-32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때문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80921" y="3385144"/>
            <a:ext cx="380365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0" spc="80" dirty="0">
                <a:solidFill>
                  <a:srgbClr val="3CB6BC"/>
                </a:solidFill>
                <a:latin typeface="Noto Sans CJK JP Medium"/>
                <a:cs typeface="Noto Sans CJK JP Medium"/>
              </a:rPr>
              <a:t>A</a:t>
            </a:r>
            <a:endParaRPr sz="4350">
              <a:latin typeface="Noto Sans CJK JP Medium"/>
              <a:cs typeface="Noto Sans CJK JP Medium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67780" y="4541129"/>
            <a:ext cx="401955" cy="68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b="0" spc="60" dirty="0">
                <a:solidFill>
                  <a:srgbClr val="F68399"/>
                </a:solidFill>
                <a:latin typeface="Noto Sans CJK JP Medium"/>
                <a:cs typeface="Noto Sans CJK JP Medium"/>
              </a:rPr>
              <a:t>B</a:t>
            </a:r>
            <a:endParaRPr sz="4350">
              <a:latin typeface="Noto Sans CJK JP Medium"/>
              <a:cs typeface="Noto Sans CJK JP Medium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3178" y="4878408"/>
            <a:ext cx="6145233" cy="4895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90468" y="4865843"/>
            <a:ext cx="6145530" cy="4895850"/>
            <a:chOff x="10390468" y="4865843"/>
            <a:chExt cx="6145530" cy="4895850"/>
          </a:xfrm>
        </p:grpSpPr>
        <p:sp>
          <p:nvSpPr>
            <p:cNvPr id="4" name="object 4"/>
            <p:cNvSpPr/>
            <p:nvPr/>
          </p:nvSpPr>
          <p:spPr>
            <a:xfrm>
              <a:off x="10390468" y="4865843"/>
              <a:ext cx="6145233" cy="48955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81593" y="7378104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789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96132" y="8188412"/>
            <a:ext cx="587375" cy="591820"/>
          </a:xfrm>
          <a:custGeom>
            <a:avLst/>
            <a:gdLst/>
            <a:ahLst/>
            <a:cxnLst/>
            <a:rect l="l" t="t" r="r" b="b"/>
            <a:pathLst>
              <a:path w="587375" h="591820">
                <a:moveTo>
                  <a:pt x="0" y="0"/>
                </a:moveTo>
                <a:lnTo>
                  <a:pt x="587375" y="0"/>
                </a:lnTo>
                <a:lnTo>
                  <a:pt x="587375" y="591245"/>
                </a:lnTo>
                <a:lnTo>
                  <a:pt x="0" y="591245"/>
                </a:lnTo>
                <a:lnTo>
                  <a:pt x="0" y="0"/>
                </a:lnTo>
                <a:close/>
              </a:path>
            </a:pathLst>
          </a:custGeom>
          <a:ln w="62825">
            <a:solidFill>
              <a:srgbClr val="EB99A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13114" y="4823451"/>
            <a:ext cx="2827655" cy="4542790"/>
            <a:chOff x="3713114" y="4823451"/>
            <a:chExt cx="2827655" cy="4542790"/>
          </a:xfrm>
        </p:grpSpPr>
        <p:sp>
          <p:nvSpPr>
            <p:cNvPr id="8" name="object 8"/>
            <p:cNvSpPr/>
            <p:nvPr/>
          </p:nvSpPr>
          <p:spPr>
            <a:xfrm>
              <a:off x="4498656" y="5383790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789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39" y="4823451"/>
              <a:ext cx="2744470" cy="4523105"/>
            </a:xfrm>
            <a:custGeom>
              <a:avLst/>
              <a:gdLst/>
              <a:ahLst/>
              <a:cxnLst/>
              <a:rect l="l" t="t" r="r" b="b"/>
              <a:pathLst>
                <a:path w="2744470" h="4523105">
                  <a:moveTo>
                    <a:pt x="706483" y="0"/>
                  </a:moveTo>
                  <a:lnTo>
                    <a:pt x="0" y="344571"/>
                  </a:lnTo>
                  <a:lnTo>
                    <a:pt x="2037852" y="4522794"/>
                  </a:lnTo>
                  <a:lnTo>
                    <a:pt x="2744335" y="4178209"/>
                  </a:lnTo>
                  <a:lnTo>
                    <a:pt x="706483" y="0"/>
                  </a:lnTo>
                  <a:close/>
                </a:path>
              </a:pathLst>
            </a:custGeom>
            <a:solidFill>
              <a:srgbClr val="FF8499">
                <a:alpha val="12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7017" y="4851320"/>
              <a:ext cx="2048510" cy="4168775"/>
            </a:xfrm>
            <a:custGeom>
              <a:avLst/>
              <a:gdLst/>
              <a:ahLst/>
              <a:cxnLst/>
              <a:rect l="l" t="t" r="r" b="b"/>
              <a:pathLst>
                <a:path w="2048509" h="4168775">
                  <a:moveTo>
                    <a:pt x="0" y="0"/>
                  </a:moveTo>
                  <a:lnTo>
                    <a:pt x="2048462" y="4168663"/>
                  </a:lnTo>
                </a:path>
              </a:pathLst>
            </a:custGeom>
            <a:ln w="50260">
              <a:solidFill>
                <a:srgbClr val="61B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4984" y="5304127"/>
              <a:ext cx="369412" cy="183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8244" y="5172320"/>
              <a:ext cx="2048510" cy="4168775"/>
            </a:xfrm>
            <a:custGeom>
              <a:avLst/>
              <a:gdLst/>
              <a:ahLst/>
              <a:cxnLst/>
              <a:rect l="l" t="t" r="r" b="b"/>
              <a:pathLst>
                <a:path w="2048510" h="4168775">
                  <a:moveTo>
                    <a:pt x="0" y="0"/>
                  </a:moveTo>
                  <a:lnTo>
                    <a:pt x="2048462" y="4168663"/>
                  </a:lnTo>
                </a:path>
              </a:pathLst>
            </a:custGeom>
            <a:ln w="50260">
              <a:solidFill>
                <a:srgbClr val="61B4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52370" y="4989536"/>
              <a:ext cx="2048510" cy="4168775"/>
            </a:xfrm>
            <a:custGeom>
              <a:avLst/>
              <a:gdLst/>
              <a:ahLst/>
              <a:cxnLst/>
              <a:rect l="l" t="t" r="r" b="b"/>
              <a:pathLst>
                <a:path w="2048510" h="4168775">
                  <a:moveTo>
                    <a:pt x="0" y="0"/>
                  </a:moveTo>
                  <a:lnTo>
                    <a:pt x="2048462" y="4168663"/>
                  </a:lnTo>
                </a:path>
              </a:pathLst>
            </a:custGeom>
            <a:ln w="50260">
              <a:solidFill>
                <a:srgbClr val="524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34501" y="5128216"/>
              <a:ext cx="369412" cy="1836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64147" y="2217982"/>
            <a:ext cx="859282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서포트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벡터(Support</a:t>
            </a:r>
            <a:r>
              <a:rPr sz="3950" b="1" spc="-30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2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7" name="object 1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08737" y="3294977"/>
            <a:ext cx="964819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결정 경계와 가장 가까이 있는 데이터</a:t>
            </a:r>
            <a:r>
              <a:rPr sz="3550" b="1" spc="-254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포인트들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141402" y="4860982"/>
            <a:ext cx="4510405" cy="4649470"/>
            <a:chOff x="11141402" y="4860982"/>
            <a:chExt cx="4510405" cy="4649470"/>
          </a:xfrm>
        </p:grpSpPr>
        <p:sp>
          <p:nvSpPr>
            <p:cNvPr id="22" name="object 22"/>
            <p:cNvSpPr/>
            <p:nvPr/>
          </p:nvSpPr>
          <p:spPr>
            <a:xfrm>
              <a:off x="11198535" y="4866486"/>
              <a:ext cx="4424045" cy="4643755"/>
            </a:xfrm>
            <a:custGeom>
              <a:avLst/>
              <a:gdLst/>
              <a:ahLst/>
              <a:cxnLst/>
              <a:rect l="l" t="t" r="r" b="b"/>
              <a:pathLst>
                <a:path w="4424044" h="4643755">
                  <a:moveTo>
                    <a:pt x="716987" y="0"/>
                  </a:moveTo>
                  <a:lnTo>
                    <a:pt x="0" y="668599"/>
                  </a:lnTo>
                  <a:lnTo>
                    <a:pt x="3706517" y="4643368"/>
                  </a:lnTo>
                  <a:lnTo>
                    <a:pt x="4423479" y="3974781"/>
                  </a:lnTo>
                  <a:lnTo>
                    <a:pt x="716987" y="0"/>
                  </a:lnTo>
                  <a:close/>
                </a:path>
              </a:pathLst>
            </a:custGeom>
            <a:solidFill>
              <a:srgbClr val="FF8499">
                <a:alpha val="12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07757" y="5120463"/>
              <a:ext cx="3863340" cy="4011929"/>
            </a:xfrm>
            <a:custGeom>
              <a:avLst/>
              <a:gdLst/>
              <a:ahLst/>
              <a:cxnLst/>
              <a:rect l="l" t="t" r="r" b="b"/>
              <a:pathLst>
                <a:path w="3863340" h="4011929">
                  <a:moveTo>
                    <a:pt x="0" y="0"/>
                  </a:moveTo>
                  <a:lnTo>
                    <a:pt x="3863134" y="4011401"/>
                  </a:lnTo>
                </a:path>
              </a:pathLst>
            </a:custGeom>
            <a:ln w="50260">
              <a:solidFill>
                <a:srgbClr val="7979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51761" y="4886112"/>
              <a:ext cx="3674745" cy="3910965"/>
            </a:xfrm>
            <a:custGeom>
              <a:avLst/>
              <a:gdLst/>
              <a:ahLst/>
              <a:cxnLst/>
              <a:rect l="l" t="t" r="r" b="b"/>
              <a:pathLst>
                <a:path w="3674744" h="3910965">
                  <a:moveTo>
                    <a:pt x="0" y="0"/>
                  </a:moveTo>
                  <a:lnTo>
                    <a:pt x="3674660" y="3910883"/>
                  </a:lnTo>
                </a:path>
              </a:pathLst>
            </a:custGeom>
            <a:ln w="50260">
              <a:solidFill>
                <a:srgbClr val="3CB6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166533" y="5527282"/>
              <a:ext cx="3763010" cy="3949065"/>
            </a:xfrm>
            <a:custGeom>
              <a:avLst/>
              <a:gdLst/>
              <a:ahLst/>
              <a:cxnLst/>
              <a:rect l="l" t="t" r="r" b="b"/>
              <a:pathLst>
                <a:path w="3763009" h="3949065">
                  <a:moveTo>
                    <a:pt x="0" y="0"/>
                  </a:moveTo>
                  <a:lnTo>
                    <a:pt x="3762613" y="3948575"/>
                  </a:lnTo>
                </a:path>
              </a:pathLst>
            </a:custGeom>
            <a:ln w="50260">
              <a:solidFill>
                <a:srgbClr val="3CB6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91235" y="5653074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0" y="157082"/>
                  </a:moveTo>
                  <a:lnTo>
                    <a:pt x="17769" y="139312"/>
                  </a:lnTo>
                  <a:lnTo>
                    <a:pt x="139312" y="17769"/>
                  </a:lnTo>
                  <a:lnTo>
                    <a:pt x="157082" y="0"/>
                  </a:lnTo>
                </a:path>
              </a:pathLst>
            </a:custGeom>
            <a:ln w="50260">
              <a:solidFill>
                <a:srgbClr val="E689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81295" y="5543136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60464" y="323469"/>
                  </a:moveTo>
                  <a:lnTo>
                    <a:pt x="53492" y="216496"/>
                  </a:lnTo>
                  <a:lnTo>
                    <a:pt x="0" y="376961"/>
                  </a:lnTo>
                  <a:lnTo>
                    <a:pt x="160464" y="323469"/>
                  </a:lnTo>
                  <a:close/>
                </a:path>
                <a:path w="377190" h="377189">
                  <a:moveTo>
                    <a:pt x="376948" y="0"/>
                  </a:moveTo>
                  <a:lnTo>
                    <a:pt x="216496" y="53492"/>
                  </a:lnTo>
                  <a:lnTo>
                    <a:pt x="323469" y="160464"/>
                  </a:lnTo>
                  <a:lnTo>
                    <a:pt x="376948" y="0"/>
                  </a:lnTo>
                  <a:close/>
                </a:path>
              </a:pathLst>
            </a:custGeom>
            <a:solidFill>
              <a:srgbClr val="E68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982046" y="5288499"/>
              <a:ext cx="157480" cy="157480"/>
            </a:xfrm>
            <a:custGeom>
              <a:avLst/>
              <a:gdLst/>
              <a:ahLst/>
              <a:cxnLst/>
              <a:rect l="l" t="t" r="r" b="b"/>
              <a:pathLst>
                <a:path w="157479" h="157479">
                  <a:moveTo>
                    <a:pt x="0" y="157082"/>
                  </a:moveTo>
                  <a:lnTo>
                    <a:pt x="17769" y="139312"/>
                  </a:lnTo>
                  <a:lnTo>
                    <a:pt x="139312" y="17769"/>
                  </a:lnTo>
                  <a:lnTo>
                    <a:pt x="157082" y="0"/>
                  </a:lnTo>
                </a:path>
              </a:pathLst>
            </a:custGeom>
            <a:ln w="50260">
              <a:solidFill>
                <a:srgbClr val="E689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872099" y="5178570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60464" y="323469"/>
                  </a:moveTo>
                  <a:lnTo>
                    <a:pt x="53492" y="216496"/>
                  </a:lnTo>
                  <a:lnTo>
                    <a:pt x="0" y="376948"/>
                  </a:lnTo>
                  <a:lnTo>
                    <a:pt x="160464" y="323469"/>
                  </a:lnTo>
                  <a:close/>
                </a:path>
                <a:path w="377190" h="377189">
                  <a:moveTo>
                    <a:pt x="376961" y="0"/>
                  </a:moveTo>
                  <a:lnTo>
                    <a:pt x="216496" y="53492"/>
                  </a:lnTo>
                  <a:lnTo>
                    <a:pt x="323469" y="160451"/>
                  </a:lnTo>
                  <a:lnTo>
                    <a:pt x="376961" y="0"/>
                  </a:lnTo>
                  <a:close/>
                </a:path>
              </a:pathLst>
            </a:custGeom>
            <a:solidFill>
              <a:srgbClr val="E689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757907" y="6346286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E7899B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92898" y="7889445"/>
            <a:ext cx="2611120" cy="494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결정</a:t>
            </a:r>
            <a:r>
              <a:rPr sz="3150" b="1" spc="-7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경계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548474" y="8270445"/>
            <a:ext cx="3153410" cy="494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결정</a:t>
            </a:r>
            <a:r>
              <a:rPr sz="3150" b="1" spc="-7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경계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92497" y="3672896"/>
            <a:ext cx="263842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b="0" spc="60" dirty="0">
                <a:solidFill>
                  <a:srgbClr val="E7899B"/>
                </a:solidFill>
                <a:latin typeface="Noto Sans CJK JP Medium"/>
                <a:cs typeface="Noto Sans CJK JP Medium"/>
              </a:rPr>
              <a:t>Support</a:t>
            </a:r>
            <a:r>
              <a:rPr sz="2750" b="0" spc="-60" dirty="0">
                <a:solidFill>
                  <a:srgbClr val="E7899B"/>
                </a:solidFill>
                <a:latin typeface="Noto Sans CJK JP Medium"/>
                <a:cs typeface="Noto Sans CJK JP Medium"/>
              </a:rPr>
              <a:t> </a:t>
            </a:r>
            <a:r>
              <a:rPr sz="2750" b="0" spc="40" dirty="0">
                <a:solidFill>
                  <a:srgbClr val="E7899B"/>
                </a:solidFill>
                <a:latin typeface="Noto Sans CJK JP Medium"/>
                <a:cs typeface="Noto Sans CJK JP Medium"/>
              </a:rPr>
              <a:t>Vector</a:t>
            </a:r>
            <a:endParaRPr sz="2750">
              <a:latin typeface="Noto Sans CJK JP Medium"/>
              <a:cs typeface="Noto Sans CJK JP Medium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446806" y="3701290"/>
            <a:ext cx="380365" cy="382905"/>
          </a:xfrm>
          <a:custGeom>
            <a:avLst/>
            <a:gdLst/>
            <a:ahLst/>
            <a:cxnLst/>
            <a:rect l="l" t="t" r="r" b="b"/>
            <a:pathLst>
              <a:path w="380365" h="382904">
                <a:moveTo>
                  <a:pt x="0" y="0"/>
                </a:moveTo>
                <a:lnTo>
                  <a:pt x="379777" y="0"/>
                </a:lnTo>
                <a:lnTo>
                  <a:pt x="379777" y="382279"/>
                </a:lnTo>
                <a:lnTo>
                  <a:pt x="0" y="382279"/>
                </a:lnTo>
                <a:lnTo>
                  <a:pt x="0" y="0"/>
                </a:lnTo>
                <a:close/>
              </a:path>
            </a:pathLst>
          </a:custGeom>
          <a:ln w="50260">
            <a:solidFill>
              <a:srgbClr val="E7899B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object 24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61828" y="4186163"/>
            <a:ext cx="6583045" cy="5304790"/>
            <a:chOff x="10561828" y="4186163"/>
            <a:chExt cx="6583045" cy="5304790"/>
          </a:xfrm>
        </p:grpSpPr>
        <p:sp>
          <p:nvSpPr>
            <p:cNvPr id="3" name="object 3"/>
            <p:cNvSpPr/>
            <p:nvPr/>
          </p:nvSpPr>
          <p:spPr>
            <a:xfrm>
              <a:off x="10561828" y="4255911"/>
              <a:ext cx="6582520" cy="52349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76640" y="4186163"/>
              <a:ext cx="4798695" cy="4919980"/>
            </a:xfrm>
            <a:custGeom>
              <a:avLst/>
              <a:gdLst/>
              <a:ahLst/>
              <a:cxnLst/>
              <a:rect l="l" t="t" r="r" b="b"/>
              <a:pathLst>
                <a:path w="4798694" h="4919980">
                  <a:moveTo>
                    <a:pt x="705214" y="0"/>
                  </a:moveTo>
                  <a:lnTo>
                    <a:pt x="0" y="681001"/>
                  </a:lnTo>
                  <a:lnTo>
                    <a:pt x="4093194" y="4919623"/>
                  </a:lnTo>
                  <a:lnTo>
                    <a:pt x="4798345" y="4238610"/>
                  </a:lnTo>
                  <a:lnTo>
                    <a:pt x="705214" y="0"/>
                  </a:lnTo>
                  <a:close/>
                </a:path>
              </a:pathLst>
            </a:custGeom>
            <a:solidFill>
              <a:srgbClr val="FF8499">
                <a:alpha val="12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56583" y="4588182"/>
              <a:ext cx="4088129" cy="4211955"/>
            </a:xfrm>
            <a:custGeom>
              <a:avLst/>
              <a:gdLst/>
              <a:ahLst/>
              <a:cxnLst/>
              <a:rect l="l" t="t" r="r" b="b"/>
              <a:pathLst>
                <a:path w="4088130" h="4211955">
                  <a:moveTo>
                    <a:pt x="0" y="0"/>
                  </a:moveTo>
                  <a:lnTo>
                    <a:pt x="4087929" y="4211458"/>
                  </a:lnTo>
                </a:path>
              </a:pathLst>
            </a:custGeom>
            <a:ln w="56542">
              <a:solidFill>
                <a:srgbClr val="7979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0173" y="4225454"/>
              <a:ext cx="4037965" cy="4224020"/>
            </a:xfrm>
            <a:custGeom>
              <a:avLst/>
              <a:gdLst/>
              <a:ahLst/>
              <a:cxnLst/>
              <a:rect l="l" t="t" r="r" b="b"/>
              <a:pathLst>
                <a:path w="4037965" h="4224020">
                  <a:moveTo>
                    <a:pt x="0" y="0"/>
                  </a:moveTo>
                  <a:lnTo>
                    <a:pt x="4037666" y="4224023"/>
                  </a:lnTo>
                </a:path>
              </a:pathLst>
            </a:custGeom>
            <a:ln w="56542">
              <a:solidFill>
                <a:srgbClr val="3CB6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98529" y="4871864"/>
              <a:ext cx="4063365" cy="4236720"/>
            </a:xfrm>
            <a:custGeom>
              <a:avLst/>
              <a:gdLst/>
              <a:ahLst/>
              <a:cxnLst/>
              <a:rect l="l" t="t" r="r" b="b"/>
              <a:pathLst>
                <a:path w="4063365" h="4236720">
                  <a:moveTo>
                    <a:pt x="0" y="0"/>
                  </a:moveTo>
                  <a:lnTo>
                    <a:pt x="4062801" y="4236595"/>
                  </a:lnTo>
                </a:path>
              </a:pathLst>
            </a:custGeom>
            <a:ln w="56542">
              <a:solidFill>
                <a:srgbClr val="3CB6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83012" y="5066849"/>
              <a:ext cx="376951" cy="3769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1389" y="4647904"/>
              <a:ext cx="376939" cy="3769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64147" y="2217982"/>
            <a:ext cx="68154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결정경계 </a:t>
            </a:r>
            <a:r>
              <a:rPr sz="3950" b="1" spc="-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여유?</a:t>
            </a:r>
            <a:r>
              <a:rPr sz="3950" b="1" spc="-30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Margin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2" name="object 12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3607" y="3466956"/>
            <a:ext cx="7691120" cy="13690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클래스를 분류하는</a:t>
            </a:r>
            <a:r>
              <a:rPr sz="3550" b="1" spc="-3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기준선에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1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여유(Margin)</a:t>
            </a:r>
            <a:r>
              <a:rPr sz="3550" b="1" spc="-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를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둘 수</a:t>
            </a:r>
            <a:r>
              <a:rPr sz="3550" b="1" spc="-5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있다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607" y="5502508"/>
            <a:ext cx="9160510" cy="23755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550" b="1" spc="-155" dirty="0">
                <a:latin typeface="Malgun Gothic"/>
                <a:ea typeface="Malgun Gothic"/>
                <a:cs typeface="Malgun Gothic"/>
              </a:rPr>
              <a:t>여유(Margin)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190" dirty="0">
                <a:latin typeface="Malgun Gothic"/>
                <a:ea typeface="Malgun Gothic"/>
                <a:cs typeface="Malgun Gothic"/>
              </a:rPr>
              <a:t>=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결정 경계와 서포트 벡터 사이의</a:t>
            </a:r>
            <a:r>
              <a:rPr sz="3550" b="1" spc="-3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거리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160" dirty="0">
                <a:latin typeface="Malgun Gothic"/>
                <a:ea typeface="Malgun Gothic"/>
                <a:cs typeface="Malgun Gothic"/>
              </a:rPr>
              <a:t>Margin을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최대화 하는 결정 경계를</a:t>
            </a:r>
            <a:r>
              <a:rPr sz="3550" b="1" spc="-6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찾음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45251" y="7806259"/>
            <a:ext cx="1596390" cy="974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결정</a:t>
            </a:r>
            <a:r>
              <a:rPr sz="3150" b="1" spc="-7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경계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021773" y="5889407"/>
            <a:ext cx="3399790" cy="1748789"/>
            <a:chOff x="12021773" y="5889407"/>
            <a:chExt cx="3399790" cy="1748789"/>
          </a:xfrm>
        </p:grpSpPr>
        <p:sp>
          <p:nvSpPr>
            <p:cNvPr id="19" name="object 19"/>
            <p:cNvSpPr/>
            <p:nvPr/>
          </p:nvSpPr>
          <p:spPr>
            <a:xfrm>
              <a:off x="12046904" y="5914538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50260">
              <a:solidFill>
                <a:srgbClr val="F683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808805" y="7021746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50260">
              <a:solidFill>
                <a:srgbClr val="F683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766285" y="3340725"/>
            <a:ext cx="1647825" cy="770890"/>
          </a:xfrm>
          <a:prstGeom prst="rect">
            <a:avLst/>
          </a:prstGeom>
          <a:solidFill>
            <a:srgbClr val="F78398">
              <a:alpha val="9999"/>
            </a:srgbClr>
          </a:solidFill>
        </p:spPr>
        <p:txBody>
          <a:bodyPr vert="horz" wrap="square" lIns="0" tIns="14859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1170"/>
              </a:spcBef>
            </a:pPr>
            <a:r>
              <a:rPr sz="3150" b="0" spc="5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Margin</a:t>
            </a:r>
            <a:endParaRPr sz="3150">
              <a:latin typeface="Noto Sans CJK JP Medium"/>
              <a:cs typeface="Noto Sans CJK JP Medium"/>
            </a:endParaRPr>
          </a:p>
        </p:txBody>
      </p:sp>
      <p:sp>
        <p:nvSpPr>
          <p:cNvPr id="22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object 24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49597" y="5573648"/>
            <a:ext cx="5585170" cy="444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5000" y="5573648"/>
            <a:ext cx="5585170" cy="444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73113" y="5463678"/>
            <a:ext cx="4168775" cy="4267200"/>
          </a:xfrm>
          <a:custGeom>
            <a:avLst/>
            <a:gdLst/>
            <a:ahLst/>
            <a:cxnLst/>
            <a:rect l="l" t="t" r="r" b="b"/>
            <a:pathLst>
              <a:path w="4168775" h="4267200">
                <a:moveTo>
                  <a:pt x="705201" y="0"/>
                </a:moveTo>
                <a:lnTo>
                  <a:pt x="0" y="681001"/>
                </a:lnTo>
                <a:lnTo>
                  <a:pt x="3463119" y="4267120"/>
                </a:lnTo>
                <a:lnTo>
                  <a:pt x="4168270" y="3586106"/>
                </a:lnTo>
                <a:lnTo>
                  <a:pt x="705201" y="0"/>
                </a:lnTo>
                <a:close/>
              </a:path>
            </a:pathLst>
          </a:custGeom>
          <a:solidFill>
            <a:srgbClr val="FF8499">
              <a:alpha val="120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53865" y="5366977"/>
            <a:ext cx="4168140" cy="4315460"/>
            <a:chOff x="2153865" y="5366977"/>
            <a:chExt cx="4168140" cy="4315460"/>
          </a:xfrm>
        </p:grpSpPr>
        <p:sp>
          <p:nvSpPr>
            <p:cNvPr id="6" name="object 6"/>
            <p:cNvSpPr/>
            <p:nvPr/>
          </p:nvSpPr>
          <p:spPr>
            <a:xfrm>
              <a:off x="2154405" y="5400916"/>
              <a:ext cx="4126865" cy="4224020"/>
            </a:xfrm>
            <a:custGeom>
              <a:avLst/>
              <a:gdLst/>
              <a:ahLst/>
              <a:cxnLst/>
              <a:rect l="l" t="t" r="r" b="b"/>
              <a:pathLst>
                <a:path w="4126865" h="4224020">
                  <a:moveTo>
                    <a:pt x="705214" y="0"/>
                  </a:moveTo>
                  <a:lnTo>
                    <a:pt x="0" y="681001"/>
                  </a:lnTo>
                  <a:lnTo>
                    <a:pt x="3421340" y="4223896"/>
                  </a:lnTo>
                  <a:lnTo>
                    <a:pt x="4126542" y="3542895"/>
                  </a:lnTo>
                  <a:lnTo>
                    <a:pt x="705214" y="0"/>
                  </a:lnTo>
                  <a:close/>
                </a:path>
              </a:pathLst>
            </a:custGeom>
            <a:solidFill>
              <a:srgbClr val="FF8499">
                <a:alpha val="12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4649" y="5799165"/>
              <a:ext cx="3338195" cy="3520440"/>
            </a:xfrm>
            <a:custGeom>
              <a:avLst/>
              <a:gdLst/>
              <a:ahLst/>
              <a:cxnLst/>
              <a:rect l="l" t="t" r="r" b="b"/>
              <a:pathLst>
                <a:path w="3338195" h="3520440">
                  <a:moveTo>
                    <a:pt x="0" y="0"/>
                  </a:moveTo>
                  <a:lnTo>
                    <a:pt x="3338012" y="3520224"/>
                  </a:lnTo>
                </a:path>
              </a:pathLst>
            </a:custGeom>
            <a:ln w="50260">
              <a:solidFill>
                <a:srgbClr val="7979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85801" y="6192276"/>
              <a:ext cx="380206" cy="380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5435" y="5859855"/>
              <a:ext cx="315533" cy="3155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46954" y="6900091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50260">
              <a:solidFill>
                <a:srgbClr val="FE84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6735" y="7854809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50260">
              <a:solidFill>
                <a:srgbClr val="FE849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1703" y="5392107"/>
              <a:ext cx="3444875" cy="3624579"/>
            </a:xfrm>
            <a:custGeom>
              <a:avLst/>
              <a:gdLst/>
              <a:ahLst/>
              <a:cxnLst/>
              <a:rect l="l" t="t" r="r" b="b"/>
              <a:pathLst>
                <a:path w="3444875" h="3624579">
                  <a:moveTo>
                    <a:pt x="0" y="0"/>
                  </a:moveTo>
                  <a:lnTo>
                    <a:pt x="3444858" y="3624236"/>
                  </a:lnTo>
                </a:path>
              </a:pathLst>
            </a:custGeom>
            <a:ln w="50260">
              <a:solidFill>
                <a:srgbClr val="61B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8995" y="6099056"/>
              <a:ext cx="3388360" cy="3558540"/>
            </a:xfrm>
            <a:custGeom>
              <a:avLst/>
              <a:gdLst/>
              <a:ahLst/>
              <a:cxnLst/>
              <a:rect l="l" t="t" r="r" b="b"/>
              <a:pathLst>
                <a:path w="3388360" h="3558540">
                  <a:moveTo>
                    <a:pt x="0" y="0"/>
                  </a:moveTo>
                  <a:lnTo>
                    <a:pt x="3388276" y="3557917"/>
                  </a:lnTo>
                </a:path>
              </a:pathLst>
            </a:custGeom>
            <a:ln w="50260">
              <a:solidFill>
                <a:srgbClr val="61B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5" name="object 15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08737" y="2122732"/>
            <a:ext cx="15985490" cy="1612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105"/>
              </a:spcBef>
            </a:pPr>
            <a:r>
              <a:rPr sz="3950" b="1" spc="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Hard Margin </a:t>
            </a:r>
            <a:r>
              <a:rPr sz="3950" b="1" spc="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vs</a:t>
            </a:r>
            <a:r>
              <a:rPr sz="3950" b="1" spc="-6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Soft </a:t>
            </a:r>
            <a:r>
              <a:rPr sz="3950" b="1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Margin</a:t>
            </a:r>
            <a:endParaRPr sz="39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3595"/>
              </a:spcBef>
            </a:pPr>
            <a:r>
              <a:rPr sz="3550" b="1" spc="-145" dirty="0">
                <a:latin typeface="Malgun Gothic"/>
                <a:ea typeface="Malgun Gothic"/>
                <a:cs typeface="Malgun Gothic"/>
              </a:rPr>
              <a:t>이상치(Outlier)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허용 범위에 따라 </a:t>
            </a:r>
            <a:r>
              <a:rPr sz="3550" b="1" spc="-175" dirty="0">
                <a:latin typeface="Malgun Gothic"/>
                <a:ea typeface="Malgun Gothic"/>
                <a:cs typeface="Malgun Gothic"/>
              </a:rPr>
              <a:t>Hard </a:t>
            </a:r>
            <a:r>
              <a:rPr sz="3550" b="1" spc="-160" dirty="0">
                <a:latin typeface="Malgun Gothic"/>
                <a:ea typeface="Malgun Gothic"/>
                <a:cs typeface="Malgun Gothic"/>
              </a:rPr>
              <a:t>Margin과 </a:t>
            </a:r>
            <a:r>
              <a:rPr sz="3550" b="1" spc="-185" dirty="0">
                <a:latin typeface="Malgun Gothic"/>
                <a:ea typeface="Malgun Gothic"/>
                <a:cs typeface="Malgun Gothic"/>
              </a:rPr>
              <a:t>Soft </a:t>
            </a:r>
            <a:r>
              <a:rPr sz="3550" b="1" spc="-140" dirty="0">
                <a:latin typeface="Malgun Gothic"/>
                <a:ea typeface="Malgun Gothic"/>
                <a:cs typeface="Malgun Gothic"/>
              </a:rPr>
              <a:t>Margin으로</a:t>
            </a:r>
            <a:r>
              <a:rPr sz="3550" b="1" spc="43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구분됨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0567" y="8499876"/>
            <a:ext cx="1596390" cy="974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결정</a:t>
            </a:r>
            <a:r>
              <a:rPr sz="3150" b="1" spc="-7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경계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861453" y="5449656"/>
            <a:ext cx="4180840" cy="4249420"/>
            <a:chOff x="10861453" y="5449656"/>
            <a:chExt cx="4180840" cy="4249420"/>
          </a:xfrm>
        </p:grpSpPr>
        <p:sp>
          <p:nvSpPr>
            <p:cNvPr id="21" name="object 21"/>
            <p:cNvSpPr/>
            <p:nvPr/>
          </p:nvSpPr>
          <p:spPr>
            <a:xfrm>
              <a:off x="11179412" y="5815513"/>
              <a:ext cx="3526790" cy="3633470"/>
            </a:xfrm>
            <a:custGeom>
              <a:avLst/>
              <a:gdLst/>
              <a:ahLst/>
              <a:cxnLst/>
              <a:rect l="l" t="t" r="r" b="b"/>
              <a:pathLst>
                <a:path w="3526790" h="3633470">
                  <a:moveTo>
                    <a:pt x="0" y="0"/>
                  </a:moveTo>
                  <a:lnTo>
                    <a:pt x="3526486" y="3633311"/>
                  </a:lnTo>
                </a:path>
              </a:pathLst>
            </a:custGeom>
            <a:ln w="50260">
              <a:solidFill>
                <a:srgbClr val="524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53046" y="5474786"/>
              <a:ext cx="3463925" cy="3646170"/>
            </a:xfrm>
            <a:custGeom>
              <a:avLst/>
              <a:gdLst/>
              <a:ahLst/>
              <a:cxnLst/>
              <a:rect l="l" t="t" r="r" b="b"/>
              <a:pathLst>
                <a:path w="3463925" h="3646170">
                  <a:moveTo>
                    <a:pt x="0" y="0"/>
                  </a:moveTo>
                  <a:lnTo>
                    <a:pt x="3463662" y="3645872"/>
                  </a:lnTo>
                </a:path>
              </a:pathLst>
            </a:custGeom>
            <a:ln w="50260">
              <a:solidFill>
                <a:srgbClr val="61B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886583" y="6127968"/>
              <a:ext cx="3476625" cy="3545840"/>
            </a:xfrm>
            <a:custGeom>
              <a:avLst/>
              <a:gdLst/>
              <a:ahLst/>
              <a:cxnLst/>
              <a:rect l="l" t="t" r="r" b="b"/>
              <a:pathLst>
                <a:path w="3476625" h="3545840">
                  <a:moveTo>
                    <a:pt x="0" y="0"/>
                  </a:moveTo>
                  <a:lnTo>
                    <a:pt x="3476229" y="3545350"/>
                  </a:lnTo>
                </a:path>
              </a:pathLst>
            </a:custGeom>
            <a:ln w="50260">
              <a:solidFill>
                <a:srgbClr val="61B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64525" y="6308144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20">
                  <a:moveTo>
                    <a:pt x="0" y="134159"/>
                  </a:moveTo>
                  <a:lnTo>
                    <a:pt x="19990" y="114168"/>
                  </a:lnTo>
                  <a:lnTo>
                    <a:pt x="114168" y="19990"/>
                  </a:lnTo>
                  <a:lnTo>
                    <a:pt x="134159" y="0"/>
                  </a:lnTo>
                </a:path>
              </a:pathLst>
            </a:custGeom>
            <a:ln w="56542">
              <a:solidFill>
                <a:srgbClr val="FE84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43119" y="6186760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90">
                  <a:moveTo>
                    <a:pt x="177647" y="317728"/>
                  </a:moveTo>
                  <a:lnTo>
                    <a:pt x="59220" y="199288"/>
                  </a:lnTo>
                  <a:lnTo>
                    <a:pt x="0" y="376948"/>
                  </a:lnTo>
                  <a:lnTo>
                    <a:pt x="177647" y="317728"/>
                  </a:lnTo>
                  <a:close/>
                </a:path>
                <a:path w="377190" h="377190">
                  <a:moveTo>
                    <a:pt x="376961" y="0"/>
                  </a:moveTo>
                  <a:lnTo>
                    <a:pt x="199301" y="59207"/>
                  </a:lnTo>
                  <a:lnTo>
                    <a:pt x="317741" y="177647"/>
                  </a:lnTo>
                  <a:lnTo>
                    <a:pt x="376961" y="0"/>
                  </a:lnTo>
                  <a:close/>
                </a:path>
              </a:pathLst>
            </a:custGeom>
            <a:solidFill>
              <a:srgbClr val="FE8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11334" y="597388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121594"/>
                  </a:moveTo>
                  <a:lnTo>
                    <a:pt x="19990" y="101603"/>
                  </a:lnTo>
                  <a:lnTo>
                    <a:pt x="101603" y="19990"/>
                  </a:lnTo>
                  <a:lnTo>
                    <a:pt x="121594" y="0"/>
                  </a:lnTo>
                </a:path>
              </a:pathLst>
            </a:custGeom>
            <a:ln w="56542">
              <a:solidFill>
                <a:srgbClr val="FE84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89931" y="5852496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177647" y="305168"/>
                  </a:moveTo>
                  <a:lnTo>
                    <a:pt x="59207" y="186728"/>
                  </a:lnTo>
                  <a:lnTo>
                    <a:pt x="0" y="364388"/>
                  </a:lnTo>
                  <a:lnTo>
                    <a:pt x="177647" y="305168"/>
                  </a:lnTo>
                  <a:close/>
                </a:path>
                <a:path w="364490" h="364489">
                  <a:moveTo>
                    <a:pt x="364388" y="0"/>
                  </a:moveTo>
                  <a:lnTo>
                    <a:pt x="186728" y="59220"/>
                  </a:lnTo>
                  <a:lnTo>
                    <a:pt x="305168" y="177647"/>
                  </a:lnTo>
                  <a:lnTo>
                    <a:pt x="364388" y="0"/>
                  </a:lnTo>
                  <a:close/>
                </a:path>
              </a:pathLst>
            </a:custGeom>
            <a:solidFill>
              <a:srgbClr val="FE84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504281" y="6828483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87955">
              <a:solidFill>
                <a:srgbClr val="6D6EB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864038" y="7883734"/>
              <a:ext cx="587375" cy="591820"/>
            </a:xfrm>
            <a:custGeom>
              <a:avLst/>
              <a:gdLst/>
              <a:ahLst/>
              <a:cxnLst/>
              <a:rect l="l" t="t" r="r" b="b"/>
              <a:pathLst>
                <a:path w="587375" h="591820">
                  <a:moveTo>
                    <a:pt x="0" y="0"/>
                  </a:moveTo>
                  <a:lnTo>
                    <a:pt x="587375" y="0"/>
                  </a:lnTo>
                  <a:lnTo>
                    <a:pt x="587375" y="591245"/>
                  </a:lnTo>
                  <a:lnTo>
                    <a:pt x="0" y="591245"/>
                  </a:lnTo>
                  <a:lnTo>
                    <a:pt x="0" y="0"/>
                  </a:lnTo>
                  <a:close/>
                </a:path>
              </a:pathLst>
            </a:custGeom>
            <a:ln w="87955">
              <a:solidFill>
                <a:srgbClr val="6D6EB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52492" y="6784510"/>
              <a:ext cx="182245" cy="243204"/>
            </a:xfrm>
            <a:custGeom>
              <a:avLst/>
              <a:gdLst/>
              <a:ahLst/>
              <a:cxnLst/>
              <a:rect l="l" t="t" r="r" b="b"/>
              <a:pathLst>
                <a:path w="182245" h="243204">
                  <a:moveTo>
                    <a:pt x="0" y="243200"/>
                  </a:moveTo>
                  <a:lnTo>
                    <a:pt x="182193" y="0"/>
                  </a:lnTo>
                </a:path>
              </a:pathLst>
            </a:custGeom>
            <a:ln w="75390">
              <a:solidFill>
                <a:srgbClr val="6C5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52496" y="6784514"/>
              <a:ext cx="182245" cy="243204"/>
            </a:xfrm>
            <a:custGeom>
              <a:avLst/>
              <a:gdLst/>
              <a:ahLst/>
              <a:cxnLst/>
              <a:rect l="l" t="t" r="r" b="b"/>
              <a:pathLst>
                <a:path w="182245" h="243204">
                  <a:moveTo>
                    <a:pt x="182193" y="243200"/>
                  </a:moveTo>
                  <a:lnTo>
                    <a:pt x="0" y="0"/>
                  </a:lnTo>
                </a:path>
              </a:pathLst>
            </a:custGeom>
            <a:ln w="75390">
              <a:solidFill>
                <a:srgbClr val="6C5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640422" y="7692122"/>
              <a:ext cx="182245" cy="243204"/>
            </a:xfrm>
            <a:custGeom>
              <a:avLst/>
              <a:gdLst/>
              <a:ahLst/>
              <a:cxnLst/>
              <a:rect l="l" t="t" r="r" b="b"/>
              <a:pathLst>
                <a:path w="182245" h="243204">
                  <a:moveTo>
                    <a:pt x="0" y="243200"/>
                  </a:moveTo>
                  <a:lnTo>
                    <a:pt x="182193" y="0"/>
                  </a:lnTo>
                </a:path>
              </a:pathLst>
            </a:custGeom>
            <a:ln w="75390">
              <a:solidFill>
                <a:srgbClr val="6C5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640452" y="7692126"/>
              <a:ext cx="182245" cy="243204"/>
            </a:xfrm>
            <a:custGeom>
              <a:avLst/>
              <a:gdLst/>
              <a:ahLst/>
              <a:cxnLst/>
              <a:rect l="l" t="t" r="r" b="b"/>
              <a:pathLst>
                <a:path w="182245" h="243204">
                  <a:moveTo>
                    <a:pt x="182193" y="243200"/>
                  </a:moveTo>
                  <a:lnTo>
                    <a:pt x="0" y="0"/>
                  </a:lnTo>
                </a:path>
              </a:pathLst>
            </a:custGeom>
            <a:ln w="75390">
              <a:solidFill>
                <a:srgbClr val="6C5B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56024" y="7223164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278848" y="47842"/>
                  </a:moveTo>
                  <a:lnTo>
                    <a:pt x="305428" y="82674"/>
                  </a:lnTo>
                  <a:lnTo>
                    <a:pt x="321375" y="121909"/>
                  </a:lnTo>
                  <a:lnTo>
                    <a:pt x="326691" y="163345"/>
                  </a:lnTo>
                  <a:lnTo>
                    <a:pt x="321375" y="204782"/>
                  </a:lnTo>
                  <a:lnTo>
                    <a:pt x="305428" y="244017"/>
                  </a:lnTo>
                  <a:lnTo>
                    <a:pt x="278848" y="278848"/>
                  </a:lnTo>
                  <a:lnTo>
                    <a:pt x="244017" y="305428"/>
                  </a:lnTo>
                  <a:lnTo>
                    <a:pt x="204782" y="321375"/>
                  </a:lnTo>
                  <a:lnTo>
                    <a:pt x="163345" y="326691"/>
                  </a:lnTo>
                  <a:lnTo>
                    <a:pt x="121909" y="321375"/>
                  </a:lnTo>
                  <a:lnTo>
                    <a:pt x="82674" y="305428"/>
                  </a:lnTo>
                  <a:lnTo>
                    <a:pt x="47842" y="278848"/>
                  </a:lnTo>
                  <a:lnTo>
                    <a:pt x="21263" y="244017"/>
                  </a:lnTo>
                  <a:lnTo>
                    <a:pt x="5315" y="204782"/>
                  </a:lnTo>
                  <a:lnTo>
                    <a:pt x="0" y="163345"/>
                  </a:lnTo>
                  <a:lnTo>
                    <a:pt x="5315" y="121909"/>
                  </a:lnTo>
                  <a:lnTo>
                    <a:pt x="21263" y="82674"/>
                  </a:lnTo>
                  <a:lnTo>
                    <a:pt x="47842" y="47842"/>
                  </a:lnTo>
                  <a:lnTo>
                    <a:pt x="82674" y="21263"/>
                  </a:lnTo>
                  <a:lnTo>
                    <a:pt x="121909" y="5315"/>
                  </a:lnTo>
                  <a:lnTo>
                    <a:pt x="163345" y="0"/>
                  </a:lnTo>
                  <a:lnTo>
                    <a:pt x="204782" y="5315"/>
                  </a:lnTo>
                  <a:lnTo>
                    <a:pt x="244017" y="21263"/>
                  </a:lnTo>
                  <a:lnTo>
                    <a:pt x="278848" y="47842"/>
                  </a:lnTo>
                  <a:close/>
                </a:path>
              </a:pathLst>
            </a:custGeom>
            <a:ln w="37695">
              <a:solidFill>
                <a:srgbClr val="A29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349247" y="7738331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278848" y="47842"/>
                  </a:moveTo>
                  <a:lnTo>
                    <a:pt x="305428" y="82674"/>
                  </a:lnTo>
                  <a:lnTo>
                    <a:pt x="321375" y="121909"/>
                  </a:lnTo>
                  <a:lnTo>
                    <a:pt x="326691" y="163345"/>
                  </a:lnTo>
                  <a:lnTo>
                    <a:pt x="321375" y="204782"/>
                  </a:lnTo>
                  <a:lnTo>
                    <a:pt x="305428" y="244017"/>
                  </a:lnTo>
                  <a:lnTo>
                    <a:pt x="278848" y="278848"/>
                  </a:lnTo>
                  <a:lnTo>
                    <a:pt x="244017" y="305428"/>
                  </a:lnTo>
                  <a:lnTo>
                    <a:pt x="204782" y="321375"/>
                  </a:lnTo>
                  <a:lnTo>
                    <a:pt x="163345" y="326691"/>
                  </a:lnTo>
                  <a:lnTo>
                    <a:pt x="121909" y="321375"/>
                  </a:lnTo>
                  <a:lnTo>
                    <a:pt x="82674" y="305428"/>
                  </a:lnTo>
                  <a:lnTo>
                    <a:pt x="47842" y="278848"/>
                  </a:lnTo>
                  <a:lnTo>
                    <a:pt x="21263" y="244017"/>
                  </a:lnTo>
                  <a:lnTo>
                    <a:pt x="5315" y="204782"/>
                  </a:lnTo>
                  <a:lnTo>
                    <a:pt x="0" y="163345"/>
                  </a:lnTo>
                  <a:lnTo>
                    <a:pt x="5315" y="121909"/>
                  </a:lnTo>
                  <a:lnTo>
                    <a:pt x="21263" y="82674"/>
                  </a:lnTo>
                  <a:lnTo>
                    <a:pt x="47842" y="47842"/>
                  </a:lnTo>
                  <a:lnTo>
                    <a:pt x="82674" y="21263"/>
                  </a:lnTo>
                  <a:lnTo>
                    <a:pt x="121909" y="5315"/>
                  </a:lnTo>
                  <a:lnTo>
                    <a:pt x="163345" y="0"/>
                  </a:lnTo>
                  <a:lnTo>
                    <a:pt x="204782" y="5315"/>
                  </a:lnTo>
                  <a:lnTo>
                    <a:pt x="244017" y="21263"/>
                  </a:lnTo>
                  <a:lnTo>
                    <a:pt x="278848" y="47842"/>
                  </a:lnTo>
                  <a:close/>
                </a:path>
              </a:pathLst>
            </a:custGeom>
            <a:ln w="37695">
              <a:solidFill>
                <a:srgbClr val="A29A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5297452" y="8607691"/>
            <a:ext cx="1596390" cy="974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결정</a:t>
            </a:r>
            <a:r>
              <a:rPr sz="3150" b="1" spc="-7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150" b="1" spc="10" dirty="0">
                <a:solidFill>
                  <a:srgbClr val="524FA1"/>
                </a:solidFill>
                <a:latin typeface="Malgun Gothic"/>
                <a:ea typeface="Malgun Gothic"/>
                <a:cs typeface="Malgun Gothic"/>
              </a:rPr>
              <a:t>경계</a:t>
            </a:r>
            <a:endParaRPr sz="31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11049" y="4434954"/>
            <a:ext cx="2713990" cy="770890"/>
          </a:xfrm>
          <a:prstGeom prst="rect">
            <a:avLst/>
          </a:prstGeom>
          <a:solidFill>
            <a:srgbClr val="F78398">
              <a:alpha val="9999"/>
            </a:srgbClr>
          </a:solidFill>
        </p:spPr>
        <p:txBody>
          <a:bodyPr vert="horz" wrap="square" lIns="0" tIns="148590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1170"/>
              </a:spcBef>
            </a:pPr>
            <a:r>
              <a:rPr sz="3150" b="0" spc="15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Hard</a:t>
            </a:r>
            <a:r>
              <a:rPr sz="3150" b="0" spc="-145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 </a:t>
            </a:r>
            <a:r>
              <a:rPr sz="3150" b="0" spc="5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Margin</a:t>
            </a:r>
            <a:endParaRPr sz="3150">
              <a:latin typeface="Noto Sans CJK JP Medium"/>
              <a:cs typeface="Noto Sans CJK JP Medium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58589" y="4434954"/>
            <a:ext cx="2642870" cy="770890"/>
          </a:xfrm>
          <a:prstGeom prst="rect">
            <a:avLst/>
          </a:prstGeom>
          <a:solidFill>
            <a:srgbClr val="F78398">
              <a:alpha val="9999"/>
            </a:srgbClr>
          </a:solidFill>
        </p:spPr>
        <p:txBody>
          <a:bodyPr vert="horz" wrap="square" lIns="0" tIns="14859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170"/>
              </a:spcBef>
            </a:pPr>
            <a:r>
              <a:rPr sz="3150" b="0" spc="20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Soft</a:t>
            </a:r>
            <a:r>
              <a:rPr sz="3150" b="0" spc="-140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 </a:t>
            </a:r>
            <a:r>
              <a:rPr sz="3150" b="0" spc="5" dirty="0">
                <a:solidFill>
                  <a:srgbClr val="FE8499"/>
                </a:solidFill>
                <a:latin typeface="Noto Sans CJK JP Medium"/>
                <a:cs typeface="Noto Sans CJK JP Medium"/>
              </a:rPr>
              <a:t>Margin</a:t>
            </a:r>
            <a:endParaRPr sz="3150">
              <a:latin typeface="Noto Sans CJK JP Medium"/>
              <a:cs typeface="Noto Sans CJK JP Medium"/>
            </a:endParaRPr>
          </a:p>
        </p:txBody>
      </p:sp>
      <p:sp>
        <p:nvSpPr>
          <p:cNvPr id="39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object 24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4147" y="2122732"/>
            <a:ext cx="382270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</a:t>
            </a:r>
            <a:r>
              <a:rPr sz="3950" b="1" spc="-2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특징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4" name="object 1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1" y="3196727"/>
            <a:ext cx="18345150" cy="3131185"/>
          </a:xfrm>
          <a:prstGeom prst="rect">
            <a:avLst/>
          </a:prstGeom>
          <a:solidFill>
            <a:srgbClr val="EEEFF9"/>
          </a:solidFill>
          <a:ln w="9423">
            <a:solidFill>
              <a:srgbClr val="E3E4FD"/>
            </a:solidFill>
          </a:ln>
        </p:spPr>
        <p:txBody>
          <a:bodyPr vert="horz" wrap="square" lIns="0" tIns="536575" rIns="0" bIns="0" rtlCol="0">
            <a:spAutoFit/>
          </a:bodyPr>
          <a:lstStyle/>
          <a:p>
            <a:pPr marL="826769" indent="-402590">
              <a:lnSpc>
                <a:spcPct val="100000"/>
              </a:lnSpc>
              <a:spcBef>
                <a:spcPts val="4225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선형 분류와 비선형 분류 모두</a:t>
            </a:r>
            <a:r>
              <a:rPr sz="3550" b="1" spc="-14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가능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고차원 데이터에서도 높은 성능의 결과를</a:t>
            </a:r>
            <a:r>
              <a:rPr sz="3550" b="1" spc="-14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도출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회귀에도 적용</a:t>
            </a:r>
            <a:r>
              <a:rPr sz="3550" b="1" spc="-5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가능</a:t>
            </a:r>
            <a:endParaRPr lang="en-US" altLang="ko-KR" sz="3550" b="1" spc="10" dirty="0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tabLst>
                <a:tab pos="826769" algn="l"/>
                <a:tab pos="827405" algn="l"/>
              </a:tabLst>
            </a:pPr>
            <a:endParaRPr sz="1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object 24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84542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SVM(Support </a:t>
            </a:r>
            <a:r>
              <a:rPr sz="3950" b="1" spc="-1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Vector</a:t>
            </a:r>
            <a:r>
              <a:rPr sz="3950" b="1" spc="-17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1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Computer Science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17085" y="3151687"/>
            <a:ext cx="13709979" cy="7401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39"/>
          <p:cNvGrpSpPr/>
          <p:nvPr/>
        </p:nvGrpSpPr>
        <p:grpSpPr>
          <a:xfrm>
            <a:off x="4459156" y="6284348"/>
            <a:ext cx="3026410" cy="1775460"/>
            <a:chOff x="1083247" y="7579748"/>
            <a:chExt cx="3026410" cy="1775460"/>
          </a:xfrm>
        </p:grpSpPr>
        <p:sp>
          <p:nvSpPr>
            <p:cNvPr id="3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8"/>
          <p:cNvSpPr/>
          <p:nvPr/>
        </p:nvSpPr>
        <p:spPr>
          <a:xfrm>
            <a:off x="3682199" y="4763864"/>
            <a:ext cx="1597660" cy="1563370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0" y="0"/>
                </a:moveTo>
                <a:lnTo>
                  <a:pt x="1597337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/>
          <p:cNvSpPr/>
          <p:nvPr/>
        </p:nvSpPr>
        <p:spPr>
          <a:xfrm>
            <a:off x="3242422" y="4763859"/>
            <a:ext cx="1597660" cy="1563370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0"/>
          <p:cNvSpPr/>
          <p:nvPr/>
        </p:nvSpPr>
        <p:spPr>
          <a:xfrm>
            <a:off x="4751830" y="2916120"/>
            <a:ext cx="6515100" cy="1337310"/>
          </a:xfrm>
          <a:custGeom>
            <a:avLst/>
            <a:gdLst/>
            <a:ahLst/>
            <a:cxnLst/>
            <a:rect l="l" t="t" r="r" b="b"/>
            <a:pathLst>
              <a:path w="6515100" h="1337310">
                <a:moveTo>
                  <a:pt x="0" y="1337083"/>
                </a:moveTo>
                <a:lnTo>
                  <a:pt x="6514672" y="0"/>
                </a:lnTo>
              </a:path>
            </a:pathLst>
          </a:custGeom>
          <a:ln w="25130">
            <a:solidFill>
              <a:srgbClr val="B9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/>
          <p:cNvSpPr/>
          <p:nvPr/>
        </p:nvSpPr>
        <p:spPr>
          <a:xfrm>
            <a:off x="10942359" y="2968915"/>
            <a:ext cx="0" cy="1337310"/>
          </a:xfrm>
          <a:custGeom>
            <a:avLst/>
            <a:gdLst/>
            <a:ahLst/>
            <a:cxnLst/>
            <a:rect l="l" t="t" r="r" b="b"/>
            <a:pathLst>
              <a:path h="1337310">
                <a:moveTo>
                  <a:pt x="0" y="1337161"/>
                </a:moveTo>
                <a:lnTo>
                  <a:pt x="0" y="0"/>
                </a:lnTo>
              </a:path>
            </a:pathLst>
          </a:custGeom>
          <a:ln w="25130">
            <a:solidFill>
              <a:srgbClr val="B9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2"/>
          <p:cNvSpPr/>
          <p:nvPr/>
        </p:nvSpPr>
        <p:spPr>
          <a:xfrm>
            <a:off x="10926480" y="2972842"/>
            <a:ext cx="6226810" cy="1316355"/>
          </a:xfrm>
          <a:custGeom>
            <a:avLst/>
            <a:gdLst/>
            <a:ahLst/>
            <a:cxnLst/>
            <a:rect l="l" t="t" r="r" b="b"/>
            <a:pathLst>
              <a:path w="6226809" h="1316354">
                <a:moveTo>
                  <a:pt x="6226697" y="1315778"/>
                </a:moveTo>
                <a:lnTo>
                  <a:pt x="0" y="0"/>
                </a:lnTo>
              </a:path>
            </a:pathLst>
          </a:custGeom>
          <a:ln w="25130">
            <a:solidFill>
              <a:srgbClr val="B9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/>
          <p:nvPr/>
        </p:nvSpPr>
        <p:spPr>
          <a:xfrm>
            <a:off x="2953380" y="4210080"/>
            <a:ext cx="2615565" cy="1106170"/>
          </a:xfrm>
          <a:custGeom>
            <a:avLst/>
            <a:gdLst/>
            <a:ahLst/>
            <a:cxnLst/>
            <a:rect l="l" t="t" r="r" b="b"/>
            <a:pathLst>
              <a:path w="2615565" h="1106170">
                <a:moveTo>
                  <a:pt x="2376153" y="0"/>
                </a:moveTo>
                <a:lnTo>
                  <a:pt x="239050" y="0"/>
                </a:lnTo>
                <a:lnTo>
                  <a:pt x="191480" y="183"/>
                </a:lnTo>
                <a:lnTo>
                  <a:pt x="153119" y="1465"/>
                </a:lnTo>
                <a:lnTo>
                  <a:pt x="98748" y="11723"/>
                </a:lnTo>
                <a:lnTo>
                  <a:pt x="45586" y="45587"/>
                </a:lnTo>
                <a:lnTo>
                  <a:pt x="11723" y="98761"/>
                </a:lnTo>
                <a:lnTo>
                  <a:pt x="1465" y="153120"/>
                </a:lnTo>
                <a:lnTo>
                  <a:pt x="183" y="191480"/>
                </a:lnTo>
                <a:lnTo>
                  <a:pt x="0" y="239050"/>
                </a:lnTo>
                <a:lnTo>
                  <a:pt x="0" y="866687"/>
                </a:lnTo>
                <a:lnTo>
                  <a:pt x="183" y="914251"/>
                </a:lnTo>
                <a:lnTo>
                  <a:pt x="1465" y="952612"/>
                </a:lnTo>
                <a:lnTo>
                  <a:pt x="11723" y="1006976"/>
                </a:lnTo>
                <a:lnTo>
                  <a:pt x="45586" y="1060140"/>
                </a:lnTo>
                <a:lnTo>
                  <a:pt x="98748" y="1094014"/>
                </a:lnTo>
                <a:lnTo>
                  <a:pt x="153119" y="1104261"/>
                </a:lnTo>
                <a:lnTo>
                  <a:pt x="191480" y="1105542"/>
                </a:lnTo>
                <a:lnTo>
                  <a:pt x="239050" y="1105725"/>
                </a:lnTo>
                <a:lnTo>
                  <a:pt x="2376153" y="1105725"/>
                </a:lnTo>
                <a:lnTo>
                  <a:pt x="2423717" y="1105542"/>
                </a:lnTo>
                <a:lnTo>
                  <a:pt x="2462078" y="1104261"/>
                </a:lnTo>
                <a:lnTo>
                  <a:pt x="2516442" y="1094014"/>
                </a:lnTo>
                <a:lnTo>
                  <a:pt x="2569607" y="1060140"/>
                </a:lnTo>
                <a:lnTo>
                  <a:pt x="2603480" y="1006976"/>
                </a:lnTo>
                <a:lnTo>
                  <a:pt x="2613727" y="952612"/>
                </a:lnTo>
                <a:lnTo>
                  <a:pt x="2615008" y="914251"/>
                </a:lnTo>
                <a:lnTo>
                  <a:pt x="2615191" y="866687"/>
                </a:lnTo>
                <a:lnTo>
                  <a:pt x="2615191" y="239050"/>
                </a:lnTo>
                <a:lnTo>
                  <a:pt x="2615008" y="191480"/>
                </a:lnTo>
                <a:lnTo>
                  <a:pt x="2613727" y="153120"/>
                </a:lnTo>
                <a:lnTo>
                  <a:pt x="2603480" y="98761"/>
                </a:lnTo>
                <a:lnTo>
                  <a:pt x="2569607" y="45587"/>
                </a:lnTo>
                <a:lnTo>
                  <a:pt x="2516442" y="11723"/>
                </a:lnTo>
                <a:lnTo>
                  <a:pt x="2462078" y="1465"/>
                </a:lnTo>
                <a:lnTo>
                  <a:pt x="2423717" y="183"/>
                </a:lnTo>
                <a:lnTo>
                  <a:pt x="2376153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4"/>
          <p:cNvSpPr/>
          <p:nvPr/>
        </p:nvSpPr>
        <p:spPr>
          <a:xfrm>
            <a:off x="2953380" y="4210079"/>
            <a:ext cx="2615565" cy="1106170"/>
          </a:xfrm>
          <a:custGeom>
            <a:avLst/>
            <a:gdLst/>
            <a:ahLst/>
            <a:cxnLst/>
            <a:rect l="l" t="t" r="r" b="b"/>
            <a:pathLst>
              <a:path w="2615565" h="1106170">
                <a:moveTo>
                  <a:pt x="239046" y="0"/>
                </a:moveTo>
                <a:lnTo>
                  <a:pt x="2376141" y="0"/>
                </a:lnTo>
                <a:lnTo>
                  <a:pt x="2423712" y="183"/>
                </a:lnTo>
                <a:lnTo>
                  <a:pt x="2462076" y="1464"/>
                </a:lnTo>
                <a:lnTo>
                  <a:pt x="2516442" y="11714"/>
                </a:lnTo>
                <a:lnTo>
                  <a:pt x="2569607" y="45584"/>
                </a:lnTo>
                <a:lnTo>
                  <a:pt x="2603480" y="98750"/>
                </a:lnTo>
                <a:lnTo>
                  <a:pt x="2613727" y="153115"/>
                </a:lnTo>
                <a:lnTo>
                  <a:pt x="2615008" y="191477"/>
                </a:lnTo>
                <a:lnTo>
                  <a:pt x="2615191" y="239046"/>
                </a:lnTo>
                <a:lnTo>
                  <a:pt x="2615191" y="866678"/>
                </a:lnTo>
                <a:lnTo>
                  <a:pt x="2615008" y="914248"/>
                </a:lnTo>
                <a:lnTo>
                  <a:pt x="2613727" y="952610"/>
                </a:lnTo>
                <a:lnTo>
                  <a:pt x="2603480" y="1006975"/>
                </a:lnTo>
                <a:lnTo>
                  <a:pt x="2569607" y="1060140"/>
                </a:lnTo>
                <a:lnTo>
                  <a:pt x="2516442" y="1094011"/>
                </a:lnTo>
                <a:lnTo>
                  <a:pt x="2462076" y="1104261"/>
                </a:lnTo>
                <a:lnTo>
                  <a:pt x="2423712" y="1105542"/>
                </a:lnTo>
                <a:lnTo>
                  <a:pt x="2376141" y="1105725"/>
                </a:lnTo>
                <a:lnTo>
                  <a:pt x="239046" y="1105725"/>
                </a:lnTo>
                <a:lnTo>
                  <a:pt x="191477" y="1105542"/>
                </a:lnTo>
                <a:lnTo>
                  <a:pt x="153115" y="1104261"/>
                </a:lnTo>
                <a:lnTo>
                  <a:pt x="98750" y="1094011"/>
                </a:lnTo>
                <a:lnTo>
                  <a:pt x="45584" y="1060140"/>
                </a:lnTo>
                <a:lnTo>
                  <a:pt x="11714" y="1006975"/>
                </a:lnTo>
                <a:lnTo>
                  <a:pt x="1464" y="952610"/>
                </a:lnTo>
                <a:lnTo>
                  <a:pt x="183" y="914248"/>
                </a:lnTo>
                <a:lnTo>
                  <a:pt x="0" y="866678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>
            <a:off x="10396730" y="4763864"/>
            <a:ext cx="1597660" cy="1563370"/>
          </a:xfrm>
          <a:custGeom>
            <a:avLst/>
            <a:gdLst/>
            <a:ahLst/>
            <a:cxnLst/>
            <a:rect l="l" t="t" r="r" b="b"/>
            <a:pathLst>
              <a:path w="1597659" h="1563370">
                <a:moveTo>
                  <a:pt x="0" y="0"/>
                </a:moveTo>
                <a:lnTo>
                  <a:pt x="1597337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/>
          <p:cNvSpPr/>
          <p:nvPr/>
        </p:nvSpPr>
        <p:spPr>
          <a:xfrm>
            <a:off x="9956953" y="4763859"/>
            <a:ext cx="1597660" cy="1563370"/>
          </a:xfrm>
          <a:custGeom>
            <a:avLst/>
            <a:gdLst/>
            <a:ahLst/>
            <a:cxnLst/>
            <a:rect l="l" t="t" r="r" b="b"/>
            <a:pathLst>
              <a:path w="1597659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7"/>
          <p:cNvSpPr/>
          <p:nvPr/>
        </p:nvSpPr>
        <p:spPr>
          <a:xfrm>
            <a:off x="9510922" y="4210080"/>
            <a:ext cx="2933700" cy="1106170"/>
          </a:xfrm>
          <a:custGeom>
            <a:avLst/>
            <a:gdLst/>
            <a:ahLst/>
            <a:cxnLst/>
            <a:rect l="l" t="t" r="r" b="b"/>
            <a:pathLst>
              <a:path w="2933700" h="1106170">
                <a:moveTo>
                  <a:pt x="2694389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98748" y="11723"/>
                </a:lnTo>
                <a:lnTo>
                  <a:pt x="45584" y="45587"/>
                </a:lnTo>
                <a:lnTo>
                  <a:pt x="11710" y="98761"/>
                </a:lnTo>
                <a:lnTo>
                  <a:pt x="1463" y="153120"/>
                </a:lnTo>
                <a:lnTo>
                  <a:pt x="182" y="191480"/>
                </a:lnTo>
                <a:lnTo>
                  <a:pt x="0" y="239050"/>
                </a:lnTo>
                <a:lnTo>
                  <a:pt x="0" y="866687"/>
                </a:lnTo>
                <a:lnTo>
                  <a:pt x="182" y="914251"/>
                </a:lnTo>
                <a:lnTo>
                  <a:pt x="1463" y="952612"/>
                </a:lnTo>
                <a:lnTo>
                  <a:pt x="11710" y="1006976"/>
                </a:lnTo>
                <a:lnTo>
                  <a:pt x="45584" y="1060140"/>
                </a:lnTo>
                <a:lnTo>
                  <a:pt x="98748" y="1094014"/>
                </a:lnTo>
                <a:lnTo>
                  <a:pt x="153114" y="1104261"/>
                </a:lnTo>
                <a:lnTo>
                  <a:pt x="191478" y="1105542"/>
                </a:lnTo>
                <a:lnTo>
                  <a:pt x="239050" y="1105725"/>
                </a:lnTo>
                <a:lnTo>
                  <a:pt x="2694389" y="1105725"/>
                </a:lnTo>
                <a:lnTo>
                  <a:pt x="2741960" y="1105542"/>
                </a:lnTo>
                <a:lnTo>
                  <a:pt x="2780324" y="1104261"/>
                </a:lnTo>
                <a:lnTo>
                  <a:pt x="2834690" y="1094014"/>
                </a:lnTo>
                <a:lnTo>
                  <a:pt x="2887854" y="1060140"/>
                </a:lnTo>
                <a:lnTo>
                  <a:pt x="2921728" y="1006976"/>
                </a:lnTo>
                <a:lnTo>
                  <a:pt x="2931975" y="952612"/>
                </a:lnTo>
                <a:lnTo>
                  <a:pt x="2933256" y="914251"/>
                </a:lnTo>
                <a:lnTo>
                  <a:pt x="2933439" y="866687"/>
                </a:lnTo>
                <a:lnTo>
                  <a:pt x="2933439" y="239050"/>
                </a:lnTo>
                <a:lnTo>
                  <a:pt x="2933256" y="191480"/>
                </a:lnTo>
                <a:lnTo>
                  <a:pt x="2931975" y="153120"/>
                </a:lnTo>
                <a:lnTo>
                  <a:pt x="2921728" y="98761"/>
                </a:lnTo>
                <a:lnTo>
                  <a:pt x="2887854" y="45587"/>
                </a:lnTo>
                <a:lnTo>
                  <a:pt x="2834690" y="11723"/>
                </a:lnTo>
                <a:lnTo>
                  <a:pt x="2780324" y="1465"/>
                </a:lnTo>
                <a:lnTo>
                  <a:pt x="2741960" y="183"/>
                </a:lnTo>
                <a:lnTo>
                  <a:pt x="2694389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8"/>
          <p:cNvSpPr/>
          <p:nvPr/>
        </p:nvSpPr>
        <p:spPr>
          <a:xfrm>
            <a:off x="9510923" y="4210079"/>
            <a:ext cx="2933700" cy="1106170"/>
          </a:xfrm>
          <a:custGeom>
            <a:avLst/>
            <a:gdLst/>
            <a:ahLst/>
            <a:cxnLst/>
            <a:rect l="l" t="t" r="r" b="b"/>
            <a:pathLst>
              <a:path w="2933700" h="1106170">
                <a:moveTo>
                  <a:pt x="239046" y="0"/>
                </a:moveTo>
                <a:lnTo>
                  <a:pt x="2694389" y="0"/>
                </a:lnTo>
                <a:lnTo>
                  <a:pt x="2741960" y="183"/>
                </a:lnTo>
                <a:lnTo>
                  <a:pt x="2780324" y="1464"/>
                </a:lnTo>
                <a:lnTo>
                  <a:pt x="2834690" y="11714"/>
                </a:lnTo>
                <a:lnTo>
                  <a:pt x="2887855" y="45584"/>
                </a:lnTo>
                <a:lnTo>
                  <a:pt x="2921728" y="98750"/>
                </a:lnTo>
                <a:lnTo>
                  <a:pt x="2931975" y="153115"/>
                </a:lnTo>
                <a:lnTo>
                  <a:pt x="2933256" y="191477"/>
                </a:lnTo>
                <a:lnTo>
                  <a:pt x="2933439" y="239046"/>
                </a:lnTo>
                <a:lnTo>
                  <a:pt x="2933439" y="866678"/>
                </a:lnTo>
                <a:lnTo>
                  <a:pt x="2933256" y="914248"/>
                </a:lnTo>
                <a:lnTo>
                  <a:pt x="2931975" y="952610"/>
                </a:lnTo>
                <a:lnTo>
                  <a:pt x="2921728" y="1006975"/>
                </a:lnTo>
                <a:lnTo>
                  <a:pt x="2887855" y="1060140"/>
                </a:lnTo>
                <a:lnTo>
                  <a:pt x="2834690" y="1094011"/>
                </a:lnTo>
                <a:lnTo>
                  <a:pt x="2780324" y="1104261"/>
                </a:lnTo>
                <a:lnTo>
                  <a:pt x="2741960" y="1105542"/>
                </a:lnTo>
                <a:lnTo>
                  <a:pt x="2694389" y="1105725"/>
                </a:lnTo>
                <a:lnTo>
                  <a:pt x="239046" y="1105725"/>
                </a:lnTo>
                <a:lnTo>
                  <a:pt x="191477" y="1105542"/>
                </a:lnTo>
                <a:lnTo>
                  <a:pt x="153115" y="1104261"/>
                </a:lnTo>
                <a:lnTo>
                  <a:pt x="98750" y="1094011"/>
                </a:lnTo>
                <a:lnTo>
                  <a:pt x="45584" y="1060140"/>
                </a:lnTo>
                <a:lnTo>
                  <a:pt x="11714" y="1006975"/>
                </a:lnTo>
                <a:lnTo>
                  <a:pt x="1464" y="952610"/>
                </a:lnTo>
                <a:lnTo>
                  <a:pt x="183" y="914248"/>
                </a:lnTo>
                <a:lnTo>
                  <a:pt x="0" y="866678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9"/>
          <p:cNvSpPr txBox="1"/>
          <p:nvPr/>
        </p:nvSpPr>
        <p:spPr>
          <a:xfrm>
            <a:off x="3304277" y="4492407"/>
            <a:ext cx="19932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object 20"/>
          <p:cNvSpPr txBox="1"/>
          <p:nvPr/>
        </p:nvSpPr>
        <p:spPr>
          <a:xfrm>
            <a:off x="9841870" y="4492407"/>
            <a:ext cx="236156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비지도학습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8" name="object 21"/>
          <p:cNvGrpSpPr/>
          <p:nvPr/>
        </p:nvGrpSpPr>
        <p:grpSpPr>
          <a:xfrm>
            <a:off x="11101840" y="6246190"/>
            <a:ext cx="3026410" cy="2127250"/>
            <a:chOff x="11101840" y="7579690"/>
            <a:chExt cx="3026410" cy="2127250"/>
          </a:xfrm>
        </p:grpSpPr>
        <p:sp>
          <p:nvSpPr>
            <p:cNvPr id="19" name="object 22"/>
            <p:cNvSpPr/>
            <p:nvPr/>
          </p:nvSpPr>
          <p:spPr>
            <a:xfrm>
              <a:off x="11107238" y="7585088"/>
              <a:ext cx="3016250" cy="2116455"/>
            </a:xfrm>
            <a:custGeom>
              <a:avLst/>
              <a:gdLst/>
              <a:ahLst/>
              <a:cxnLst/>
              <a:rect l="l" t="t" r="r" b="b"/>
              <a:pathLst>
                <a:path w="3016250" h="2116454">
                  <a:moveTo>
                    <a:pt x="2776526" y="0"/>
                  </a:moveTo>
                  <a:lnTo>
                    <a:pt x="239050" y="0"/>
                  </a:lnTo>
                  <a:lnTo>
                    <a:pt x="191478" y="183"/>
                  </a:lnTo>
                  <a:lnTo>
                    <a:pt x="153114" y="1465"/>
                  </a:lnTo>
                  <a:lnTo>
                    <a:pt x="122642" y="4945"/>
                  </a:lnTo>
                  <a:lnTo>
                    <a:pt x="98748" y="11723"/>
                  </a:lnTo>
                  <a:lnTo>
                    <a:pt x="45584" y="45586"/>
                  </a:lnTo>
                  <a:lnTo>
                    <a:pt x="11710" y="98748"/>
                  </a:lnTo>
                  <a:lnTo>
                    <a:pt x="1463" y="153119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1877094"/>
                  </a:lnTo>
                  <a:lnTo>
                    <a:pt x="182" y="1924658"/>
                  </a:lnTo>
                  <a:lnTo>
                    <a:pt x="1463" y="1963019"/>
                  </a:lnTo>
                  <a:lnTo>
                    <a:pt x="11710" y="2017383"/>
                  </a:lnTo>
                  <a:lnTo>
                    <a:pt x="45584" y="2070547"/>
                  </a:lnTo>
                  <a:lnTo>
                    <a:pt x="98748" y="2104421"/>
                  </a:lnTo>
                  <a:lnTo>
                    <a:pt x="153114" y="2114668"/>
                  </a:lnTo>
                  <a:lnTo>
                    <a:pt x="191478" y="2115949"/>
                  </a:lnTo>
                  <a:lnTo>
                    <a:pt x="239050" y="2116132"/>
                  </a:lnTo>
                  <a:lnTo>
                    <a:pt x="2776526" y="2116132"/>
                  </a:lnTo>
                  <a:lnTo>
                    <a:pt x="2824148" y="2115949"/>
                  </a:lnTo>
                  <a:lnTo>
                    <a:pt x="2862534" y="2114668"/>
                  </a:lnTo>
                  <a:lnTo>
                    <a:pt x="2916878" y="2104421"/>
                  </a:lnTo>
                  <a:lnTo>
                    <a:pt x="2970028" y="2070547"/>
                  </a:lnTo>
                  <a:lnTo>
                    <a:pt x="3003954" y="2017383"/>
                  </a:lnTo>
                  <a:lnTo>
                    <a:pt x="3014179" y="1963019"/>
                  </a:lnTo>
                  <a:lnTo>
                    <a:pt x="3015457" y="1924658"/>
                  </a:lnTo>
                  <a:lnTo>
                    <a:pt x="3015640" y="1877094"/>
                  </a:lnTo>
                  <a:lnTo>
                    <a:pt x="3015640" y="239050"/>
                  </a:lnTo>
                  <a:lnTo>
                    <a:pt x="3015457" y="191480"/>
                  </a:lnTo>
                  <a:lnTo>
                    <a:pt x="3014179" y="153119"/>
                  </a:lnTo>
                  <a:lnTo>
                    <a:pt x="3003954" y="98748"/>
                  </a:lnTo>
                  <a:lnTo>
                    <a:pt x="2970028" y="45586"/>
                  </a:lnTo>
                  <a:lnTo>
                    <a:pt x="2916878" y="11723"/>
                  </a:lnTo>
                  <a:lnTo>
                    <a:pt x="2862534" y="1465"/>
                  </a:lnTo>
                  <a:lnTo>
                    <a:pt x="2824148" y="183"/>
                  </a:lnTo>
                  <a:lnTo>
                    <a:pt x="2776526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/>
            <p:cNvSpPr/>
            <p:nvPr/>
          </p:nvSpPr>
          <p:spPr>
            <a:xfrm>
              <a:off x="11107238" y="7585088"/>
              <a:ext cx="3015615" cy="2116455"/>
            </a:xfrm>
            <a:custGeom>
              <a:avLst/>
              <a:gdLst/>
              <a:ahLst/>
              <a:cxnLst/>
              <a:rect l="l" t="t" r="r" b="b"/>
              <a:pathLst>
                <a:path w="3015615" h="2116454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877082"/>
                  </a:lnTo>
                  <a:lnTo>
                    <a:pt x="3015432" y="1924653"/>
                  </a:lnTo>
                  <a:lnTo>
                    <a:pt x="3014151" y="1963017"/>
                  </a:lnTo>
                  <a:lnTo>
                    <a:pt x="3003904" y="2017383"/>
                  </a:lnTo>
                  <a:lnTo>
                    <a:pt x="2970030" y="2070547"/>
                  </a:lnTo>
                  <a:lnTo>
                    <a:pt x="2916866" y="2104421"/>
                  </a:lnTo>
                  <a:lnTo>
                    <a:pt x="2862500" y="2114668"/>
                  </a:lnTo>
                  <a:lnTo>
                    <a:pt x="2824135" y="2115949"/>
                  </a:lnTo>
                  <a:lnTo>
                    <a:pt x="2776564" y="2116132"/>
                  </a:lnTo>
                  <a:lnTo>
                    <a:pt x="239046" y="2116132"/>
                  </a:lnTo>
                  <a:lnTo>
                    <a:pt x="191477" y="2115949"/>
                  </a:lnTo>
                  <a:lnTo>
                    <a:pt x="153115" y="2114668"/>
                  </a:lnTo>
                  <a:lnTo>
                    <a:pt x="98750" y="2104421"/>
                  </a:lnTo>
                  <a:lnTo>
                    <a:pt x="45584" y="2070547"/>
                  </a:lnTo>
                  <a:lnTo>
                    <a:pt x="11714" y="2017383"/>
                  </a:lnTo>
                  <a:lnTo>
                    <a:pt x="1464" y="1963017"/>
                  </a:lnTo>
                  <a:lnTo>
                    <a:pt x="183" y="1924653"/>
                  </a:lnTo>
                  <a:lnTo>
                    <a:pt x="0" y="1877082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4"/>
          <p:cNvSpPr txBox="1"/>
          <p:nvPr/>
        </p:nvSpPr>
        <p:spPr>
          <a:xfrm>
            <a:off x="11399957" y="6422465"/>
            <a:ext cx="2430780" cy="166370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차원</a:t>
            </a:r>
            <a:r>
              <a:rPr sz="3550" b="1" spc="-2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축소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5080" algn="ctr">
              <a:lnSpc>
                <a:spcPct val="122900"/>
              </a:lnSpc>
              <a:spcBef>
                <a:spcPts val="114"/>
              </a:spcBef>
            </a:pPr>
            <a:r>
              <a:rPr sz="2550" b="1" spc="-114" dirty="0">
                <a:latin typeface="Malgun Gothic"/>
                <a:ea typeface="Malgun Gothic"/>
                <a:cs typeface="Malgun Gothic"/>
              </a:rPr>
              <a:t>(Dimensionality  Reduction)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object 25"/>
          <p:cNvGrpSpPr/>
          <p:nvPr/>
        </p:nvGrpSpPr>
        <p:grpSpPr>
          <a:xfrm>
            <a:off x="9480395" y="1867580"/>
            <a:ext cx="2944495" cy="1116965"/>
            <a:chOff x="9480395" y="3201080"/>
            <a:chExt cx="2944495" cy="1116965"/>
          </a:xfrm>
        </p:grpSpPr>
        <p:sp>
          <p:nvSpPr>
            <p:cNvPr id="23" name="object 26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389" y="0"/>
                  </a:moveTo>
                  <a:lnTo>
                    <a:pt x="239050" y="0"/>
                  </a:lnTo>
                  <a:lnTo>
                    <a:pt x="191478" y="182"/>
                  </a:lnTo>
                  <a:lnTo>
                    <a:pt x="153114" y="1463"/>
                  </a:lnTo>
                  <a:lnTo>
                    <a:pt x="98748" y="11710"/>
                  </a:lnTo>
                  <a:lnTo>
                    <a:pt x="45584" y="45579"/>
                  </a:lnTo>
                  <a:lnTo>
                    <a:pt x="11710" y="98748"/>
                  </a:lnTo>
                  <a:lnTo>
                    <a:pt x="1463" y="153108"/>
                  </a:lnTo>
                  <a:lnTo>
                    <a:pt x="182" y="191468"/>
                  </a:lnTo>
                  <a:lnTo>
                    <a:pt x="0" y="239037"/>
                  </a:lnTo>
                  <a:lnTo>
                    <a:pt x="0" y="866675"/>
                  </a:lnTo>
                  <a:lnTo>
                    <a:pt x="182" y="914244"/>
                  </a:lnTo>
                  <a:lnTo>
                    <a:pt x="1463" y="952604"/>
                  </a:lnTo>
                  <a:lnTo>
                    <a:pt x="11710" y="1006964"/>
                  </a:lnTo>
                  <a:lnTo>
                    <a:pt x="45584" y="1060137"/>
                  </a:lnTo>
                  <a:lnTo>
                    <a:pt x="98748" y="1094002"/>
                  </a:lnTo>
                  <a:lnTo>
                    <a:pt x="153114" y="1104260"/>
                  </a:lnTo>
                  <a:lnTo>
                    <a:pt x="191478" y="1105542"/>
                  </a:lnTo>
                  <a:lnTo>
                    <a:pt x="239050" y="1105725"/>
                  </a:lnTo>
                  <a:lnTo>
                    <a:pt x="2694389" y="1105725"/>
                  </a:lnTo>
                  <a:lnTo>
                    <a:pt x="2741960" y="1105542"/>
                  </a:lnTo>
                  <a:lnTo>
                    <a:pt x="2780324" y="1104260"/>
                  </a:lnTo>
                  <a:lnTo>
                    <a:pt x="2834690" y="1094002"/>
                  </a:lnTo>
                  <a:lnTo>
                    <a:pt x="2887854" y="1060137"/>
                  </a:lnTo>
                  <a:lnTo>
                    <a:pt x="2921728" y="1006964"/>
                  </a:lnTo>
                  <a:lnTo>
                    <a:pt x="2931975" y="952604"/>
                  </a:lnTo>
                  <a:lnTo>
                    <a:pt x="2933256" y="914244"/>
                  </a:lnTo>
                  <a:lnTo>
                    <a:pt x="2933439" y="866675"/>
                  </a:lnTo>
                  <a:lnTo>
                    <a:pt x="2933439" y="239037"/>
                  </a:lnTo>
                  <a:lnTo>
                    <a:pt x="2933256" y="191468"/>
                  </a:lnTo>
                  <a:lnTo>
                    <a:pt x="2931975" y="153108"/>
                  </a:lnTo>
                  <a:lnTo>
                    <a:pt x="2921728" y="98748"/>
                  </a:lnTo>
                  <a:lnTo>
                    <a:pt x="2887854" y="45579"/>
                  </a:lnTo>
                  <a:lnTo>
                    <a:pt x="2834690" y="11710"/>
                  </a:lnTo>
                  <a:lnTo>
                    <a:pt x="2780324" y="1463"/>
                  </a:lnTo>
                  <a:lnTo>
                    <a:pt x="2741960" y="182"/>
                  </a:lnTo>
                  <a:lnTo>
                    <a:pt x="2694389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7"/>
            <p:cNvSpPr/>
            <p:nvPr/>
          </p:nvSpPr>
          <p:spPr>
            <a:xfrm>
              <a:off x="9485793" y="3206478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8"/>
          <p:cNvSpPr txBox="1"/>
          <p:nvPr/>
        </p:nvSpPr>
        <p:spPr>
          <a:xfrm>
            <a:off x="10120068" y="2155293"/>
            <a:ext cx="1865630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기계학습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object 29"/>
          <p:cNvGrpSpPr/>
          <p:nvPr/>
        </p:nvGrpSpPr>
        <p:grpSpPr>
          <a:xfrm>
            <a:off x="15112382" y="4204682"/>
            <a:ext cx="2944495" cy="1116965"/>
            <a:chOff x="15112382" y="5538182"/>
            <a:chExt cx="2944495" cy="1116965"/>
          </a:xfrm>
        </p:grpSpPr>
        <p:sp>
          <p:nvSpPr>
            <p:cNvPr id="27" name="object 30"/>
            <p:cNvSpPr/>
            <p:nvPr/>
          </p:nvSpPr>
          <p:spPr>
            <a:xfrm>
              <a:off x="15117780" y="5543580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694451" y="0"/>
                  </a:moveTo>
                  <a:lnTo>
                    <a:pt x="238987" y="0"/>
                  </a:lnTo>
                  <a:lnTo>
                    <a:pt x="191438" y="183"/>
                  </a:lnTo>
                  <a:lnTo>
                    <a:pt x="153089" y="1465"/>
                  </a:lnTo>
                  <a:lnTo>
                    <a:pt x="98761" y="11723"/>
                  </a:lnTo>
                  <a:lnTo>
                    <a:pt x="45564" y="45587"/>
                  </a:lnTo>
                  <a:lnTo>
                    <a:pt x="11685" y="98761"/>
                  </a:lnTo>
                  <a:lnTo>
                    <a:pt x="1460" y="153120"/>
                  </a:lnTo>
                  <a:lnTo>
                    <a:pt x="182" y="191480"/>
                  </a:lnTo>
                  <a:lnTo>
                    <a:pt x="0" y="239050"/>
                  </a:lnTo>
                  <a:lnTo>
                    <a:pt x="0" y="866687"/>
                  </a:lnTo>
                  <a:lnTo>
                    <a:pt x="182" y="914251"/>
                  </a:lnTo>
                  <a:lnTo>
                    <a:pt x="1460" y="952612"/>
                  </a:lnTo>
                  <a:lnTo>
                    <a:pt x="11685" y="1006976"/>
                  </a:lnTo>
                  <a:lnTo>
                    <a:pt x="45564" y="1060140"/>
                  </a:lnTo>
                  <a:lnTo>
                    <a:pt x="98761" y="1094014"/>
                  </a:lnTo>
                  <a:lnTo>
                    <a:pt x="153089" y="1104261"/>
                  </a:lnTo>
                  <a:lnTo>
                    <a:pt x="191438" y="1105542"/>
                  </a:lnTo>
                  <a:lnTo>
                    <a:pt x="238987" y="1105725"/>
                  </a:lnTo>
                  <a:lnTo>
                    <a:pt x="2694451" y="1105725"/>
                  </a:lnTo>
                  <a:lnTo>
                    <a:pt x="2742000" y="1105542"/>
                  </a:lnTo>
                  <a:lnTo>
                    <a:pt x="2780349" y="1104261"/>
                  </a:lnTo>
                  <a:lnTo>
                    <a:pt x="2834678" y="1094014"/>
                  </a:lnTo>
                  <a:lnTo>
                    <a:pt x="2887875" y="1060140"/>
                  </a:lnTo>
                  <a:lnTo>
                    <a:pt x="2921753" y="1006976"/>
                  </a:lnTo>
                  <a:lnTo>
                    <a:pt x="2931978" y="952612"/>
                  </a:lnTo>
                  <a:lnTo>
                    <a:pt x="2933256" y="914251"/>
                  </a:lnTo>
                  <a:lnTo>
                    <a:pt x="2933439" y="866687"/>
                  </a:lnTo>
                  <a:lnTo>
                    <a:pt x="2933439" y="239050"/>
                  </a:lnTo>
                  <a:lnTo>
                    <a:pt x="2933256" y="191480"/>
                  </a:lnTo>
                  <a:lnTo>
                    <a:pt x="2931978" y="153120"/>
                  </a:lnTo>
                  <a:lnTo>
                    <a:pt x="2921753" y="98761"/>
                  </a:lnTo>
                  <a:lnTo>
                    <a:pt x="2887875" y="45587"/>
                  </a:lnTo>
                  <a:lnTo>
                    <a:pt x="2834678" y="11723"/>
                  </a:lnTo>
                  <a:lnTo>
                    <a:pt x="2780349" y="1465"/>
                  </a:lnTo>
                  <a:lnTo>
                    <a:pt x="2742000" y="183"/>
                  </a:lnTo>
                  <a:lnTo>
                    <a:pt x="2694451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1"/>
            <p:cNvSpPr/>
            <p:nvPr/>
          </p:nvSpPr>
          <p:spPr>
            <a:xfrm>
              <a:off x="15117780" y="5543579"/>
              <a:ext cx="2933700" cy="1106170"/>
            </a:xfrm>
            <a:custGeom>
              <a:avLst/>
              <a:gdLst/>
              <a:ahLst/>
              <a:cxnLst/>
              <a:rect l="l" t="t" r="r" b="b"/>
              <a:pathLst>
                <a:path w="2933700" h="1106170">
                  <a:moveTo>
                    <a:pt x="239046" y="0"/>
                  </a:moveTo>
                  <a:lnTo>
                    <a:pt x="2694389" y="0"/>
                  </a:lnTo>
                  <a:lnTo>
                    <a:pt x="2741960" y="183"/>
                  </a:lnTo>
                  <a:lnTo>
                    <a:pt x="2780324" y="1464"/>
                  </a:lnTo>
                  <a:lnTo>
                    <a:pt x="2834690" y="11714"/>
                  </a:lnTo>
                  <a:lnTo>
                    <a:pt x="2887855" y="45584"/>
                  </a:lnTo>
                  <a:lnTo>
                    <a:pt x="2921728" y="98750"/>
                  </a:lnTo>
                  <a:lnTo>
                    <a:pt x="2931975" y="153115"/>
                  </a:lnTo>
                  <a:lnTo>
                    <a:pt x="2933256" y="191477"/>
                  </a:lnTo>
                  <a:lnTo>
                    <a:pt x="2933439" y="239046"/>
                  </a:lnTo>
                  <a:lnTo>
                    <a:pt x="2933439" y="866678"/>
                  </a:lnTo>
                  <a:lnTo>
                    <a:pt x="2933256" y="914248"/>
                  </a:lnTo>
                  <a:lnTo>
                    <a:pt x="2931975" y="952610"/>
                  </a:lnTo>
                  <a:lnTo>
                    <a:pt x="2921728" y="1006975"/>
                  </a:lnTo>
                  <a:lnTo>
                    <a:pt x="2887855" y="1060140"/>
                  </a:lnTo>
                  <a:lnTo>
                    <a:pt x="2834690" y="1094011"/>
                  </a:lnTo>
                  <a:lnTo>
                    <a:pt x="2780324" y="1104261"/>
                  </a:lnTo>
                  <a:lnTo>
                    <a:pt x="2741960" y="1105542"/>
                  </a:lnTo>
                  <a:lnTo>
                    <a:pt x="2694389" y="1105725"/>
                  </a:lnTo>
                  <a:lnTo>
                    <a:pt x="239046" y="1105725"/>
                  </a:lnTo>
                  <a:lnTo>
                    <a:pt x="191477" y="1105542"/>
                  </a:lnTo>
                  <a:lnTo>
                    <a:pt x="153115" y="1104261"/>
                  </a:lnTo>
                  <a:lnTo>
                    <a:pt x="98750" y="1094011"/>
                  </a:lnTo>
                  <a:lnTo>
                    <a:pt x="45584" y="1060140"/>
                  </a:lnTo>
                  <a:lnTo>
                    <a:pt x="11714" y="1006975"/>
                  </a:lnTo>
                  <a:lnTo>
                    <a:pt x="1464" y="952610"/>
                  </a:lnTo>
                  <a:lnTo>
                    <a:pt x="183" y="914248"/>
                  </a:lnTo>
                  <a:lnTo>
                    <a:pt x="0" y="866678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32"/>
          <p:cNvSpPr txBox="1"/>
          <p:nvPr/>
        </p:nvSpPr>
        <p:spPr>
          <a:xfrm>
            <a:off x="15752055" y="4492407"/>
            <a:ext cx="1961515" cy="55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강화학습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0" name="object 36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/>
          <p:cNvSpPr/>
          <p:nvPr/>
        </p:nvSpPr>
        <p:spPr>
          <a:xfrm>
            <a:off x="7858290" y="625158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8"/>
          <p:cNvSpPr txBox="1"/>
          <p:nvPr/>
        </p:nvSpPr>
        <p:spPr>
          <a:xfrm>
            <a:off x="8217761" y="6422465"/>
            <a:ext cx="242570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클러스터링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sz="2550" b="1" spc="-130" dirty="0">
                <a:latin typeface="Malgun Gothic"/>
                <a:ea typeface="Malgun Gothic"/>
                <a:cs typeface="Malgun Gothic"/>
              </a:rPr>
              <a:t>(Clustering)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3" name="object 39"/>
          <p:cNvGrpSpPr/>
          <p:nvPr/>
        </p:nvGrpSpPr>
        <p:grpSpPr>
          <a:xfrm>
            <a:off x="1083247" y="6246248"/>
            <a:ext cx="3026410" cy="1775460"/>
            <a:chOff x="1083247" y="7579748"/>
            <a:chExt cx="3026410" cy="1775460"/>
          </a:xfrm>
        </p:grpSpPr>
        <p:sp>
          <p:nvSpPr>
            <p:cNvPr id="34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42"/>
          <p:cNvSpPr txBox="1"/>
          <p:nvPr/>
        </p:nvSpPr>
        <p:spPr>
          <a:xfrm>
            <a:off x="4818121" y="6517715"/>
            <a:ext cx="228092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solidFill>
                <a:srgbClr val="000000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2550" b="1" spc="-114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(Classification)</a:t>
            </a:r>
            <a:endParaRPr sz="2550" b="1">
              <a:solidFill>
                <a:srgbClr val="00000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7" name="object 43"/>
          <p:cNvSpPr txBox="1"/>
          <p:nvPr/>
        </p:nvSpPr>
        <p:spPr>
          <a:xfrm>
            <a:off x="1636615" y="6422465"/>
            <a:ext cx="2193290" cy="1186180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205"/>
              </a:spcBef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회귀분석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50" b="1" spc="-125" dirty="0">
                <a:latin typeface="Malgun Gothic"/>
                <a:ea typeface="Malgun Gothic"/>
                <a:cs typeface="Malgun Gothic"/>
              </a:rPr>
              <a:t>(Regression)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object 9"/>
          <p:cNvSpPr/>
          <p:nvPr/>
        </p:nvSpPr>
        <p:spPr>
          <a:xfrm>
            <a:off x="3946919" y="8016329"/>
            <a:ext cx="2036739" cy="943315"/>
          </a:xfrm>
          <a:custGeom>
            <a:avLst/>
            <a:gdLst/>
            <a:ahLst/>
            <a:cxnLst/>
            <a:rect l="l" t="t" r="r" b="b"/>
            <a:pathLst>
              <a:path w="1597660" h="1563370">
                <a:moveTo>
                  <a:pt x="1597337" y="0"/>
                </a:moveTo>
                <a:lnTo>
                  <a:pt x="0" y="1562922"/>
                </a:lnTo>
              </a:path>
            </a:pathLst>
          </a:custGeom>
          <a:ln w="25130">
            <a:solidFill>
              <a:srgbClr val="B8B7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39"/>
          <p:cNvGrpSpPr/>
          <p:nvPr/>
        </p:nvGrpSpPr>
        <p:grpSpPr>
          <a:xfrm>
            <a:off x="4516306" y="9008498"/>
            <a:ext cx="3026410" cy="1775460"/>
            <a:chOff x="1083247" y="7579748"/>
            <a:chExt cx="3026410" cy="1775460"/>
          </a:xfrm>
        </p:grpSpPr>
        <p:sp>
          <p:nvSpPr>
            <p:cNvPr id="41" name="object 40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776563" y="0"/>
                  </a:moveTo>
                  <a:lnTo>
                    <a:pt x="239049" y="0"/>
                  </a:lnTo>
                  <a:lnTo>
                    <a:pt x="191478" y="183"/>
                  </a:lnTo>
                  <a:lnTo>
                    <a:pt x="153115" y="1465"/>
                  </a:lnTo>
                  <a:lnTo>
                    <a:pt x="122645" y="4945"/>
                  </a:lnTo>
                  <a:lnTo>
                    <a:pt x="98751" y="11723"/>
                  </a:lnTo>
                  <a:lnTo>
                    <a:pt x="45584" y="45586"/>
                  </a:lnTo>
                  <a:lnTo>
                    <a:pt x="11714" y="98748"/>
                  </a:lnTo>
                  <a:lnTo>
                    <a:pt x="1464" y="153119"/>
                  </a:lnTo>
                  <a:lnTo>
                    <a:pt x="183" y="191480"/>
                  </a:lnTo>
                  <a:lnTo>
                    <a:pt x="0" y="239050"/>
                  </a:lnTo>
                  <a:lnTo>
                    <a:pt x="0" y="1525272"/>
                  </a:lnTo>
                  <a:lnTo>
                    <a:pt x="183" y="1572836"/>
                  </a:lnTo>
                  <a:lnTo>
                    <a:pt x="1464" y="1611197"/>
                  </a:lnTo>
                  <a:lnTo>
                    <a:pt x="11714" y="1665561"/>
                  </a:lnTo>
                  <a:lnTo>
                    <a:pt x="45584" y="1718726"/>
                  </a:lnTo>
                  <a:lnTo>
                    <a:pt x="98751" y="1752600"/>
                  </a:lnTo>
                  <a:lnTo>
                    <a:pt x="153115" y="1762846"/>
                  </a:lnTo>
                  <a:lnTo>
                    <a:pt x="191478" y="1764127"/>
                  </a:lnTo>
                  <a:lnTo>
                    <a:pt x="239049" y="1764310"/>
                  </a:lnTo>
                  <a:lnTo>
                    <a:pt x="2776563" y="1764310"/>
                  </a:lnTo>
                  <a:lnTo>
                    <a:pt x="2824134" y="1764127"/>
                  </a:lnTo>
                  <a:lnTo>
                    <a:pt x="2862498" y="1762846"/>
                  </a:lnTo>
                  <a:lnTo>
                    <a:pt x="2916864" y="1752600"/>
                  </a:lnTo>
                  <a:lnTo>
                    <a:pt x="2970029" y="1718726"/>
                  </a:lnTo>
                  <a:lnTo>
                    <a:pt x="3003903" y="1665561"/>
                  </a:lnTo>
                  <a:lnTo>
                    <a:pt x="3014149" y="1611197"/>
                  </a:lnTo>
                  <a:lnTo>
                    <a:pt x="3015430" y="1572836"/>
                  </a:lnTo>
                  <a:lnTo>
                    <a:pt x="3015613" y="1525272"/>
                  </a:lnTo>
                  <a:lnTo>
                    <a:pt x="3015613" y="239050"/>
                  </a:lnTo>
                  <a:lnTo>
                    <a:pt x="3015430" y="191480"/>
                  </a:lnTo>
                  <a:lnTo>
                    <a:pt x="3014149" y="153119"/>
                  </a:lnTo>
                  <a:lnTo>
                    <a:pt x="3003903" y="98748"/>
                  </a:lnTo>
                  <a:lnTo>
                    <a:pt x="2970029" y="45586"/>
                  </a:lnTo>
                  <a:lnTo>
                    <a:pt x="2916864" y="11723"/>
                  </a:lnTo>
                  <a:lnTo>
                    <a:pt x="2862498" y="1465"/>
                  </a:lnTo>
                  <a:lnTo>
                    <a:pt x="2824134" y="183"/>
                  </a:lnTo>
                  <a:lnTo>
                    <a:pt x="2776563" y="0"/>
                  </a:lnTo>
                  <a:close/>
                </a:path>
              </a:pathLst>
            </a:custGeom>
            <a:solidFill>
              <a:srgbClr val="EEE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/>
            <p:cNvSpPr/>
            <p:nvPr/>
          </p:nvSpPr>
          <p:spPr>
            <a:xfrm>
              <a:off x="1088587" y="7585088"/>
              <a:ext cx="3015615" cy="1764664"/>
            </a:xfrm>
            <a:custGeom>
              <a:avLst/>
              <a:gdLst/>
              <a:ahLst/>
              <a:cxnLst/>
              <a:rect l="l" t="t" r="r" b="b"/>
              <a:pathLst>
                <a:path w="3015615" h="1764665">
                  <a:moveTo>
                    <a:pt x="239046" y="0"/>
                  </a:moveTo>
                  <a:lnTo>
                    <a:pt x="2776564" y="0"/>
                  </a:lnTo>
                  <a:lnTo>
                    <a:pt x="2824135" y="183"/>
                  </a:lnTo>
                  <a:lnTo>
                    <a:pt x="2862500" y="1464"/>
                  </a:lnTo>
                  <a:lnTo>
                    <a:pt x="2916866" y="11714"/>
                  </a:lnTo>
                  <a:lnTo>
                    <a:pt x="2970030" y="45584"/>
                  </a:lnTo>
                  <a:lnTo>
                    <a:pt x="3003904" y="98750"/>
                  </a:lnTo>
                  <a:lnTo>
                    <a:pt x="3014151" y="153115"/>
                  </a:lnTo>
                  <a:lnTo>
                    <a:pt x="3015432" y="191477"/>
                  </a:lnTo>
                  <a:lnTo>
                    <a:pt x="3015614" y="239046"/>
                  </a:lnTo>
                  <a:lnTo>
                    <a:pt x="3015614" y="1525260"/>
                  </a:lnTo>
                  <a:lnTo>
                    <a:pt x="3015432" y="1572831"/>
                  </a:lnTo>
                  <a:lnTo>
                    <a:pt x="3014151" y="1611195"/>
                  </a:lnTo>
                  <a:lnTo>
                    <a:pt x="3003904" y="1665561"/>
                  </a:lnTo>
                  <a:lnTo>
                    <a:pt x="2970030" y="1718726"/>
                  </a:lnTo>
                  <a:lnTo>
                    <a:pt x="2916866" y="1752600"/>
                  </a:lnTo>
                  <a:lnTo>
                    <a:pt x="2862500" y="1762846"/>
                  </a:lnTo>
                  <a:lnTo>
                    <a:pt x="2824135" y="1764127"/>
                  </a:lnTo>
                  <a:lnTo>
                    <a:pt x="2776564" y="1764310"/>
                  </a:lnTo>
                  <a:lnTo>
                    <a:pt x="239046" y="1764310"/>
                  </a:lnTo>
                  <a:lnTo>
                    <a:pt x="191477" y="1764127"/>
                  </a:lnTo>
                  <a:lnTo>
                    <a:pt x="153115" y="1762846"/>
                  </a:lnTo>
                  <a:lnTo>
                    <a:pt x="98750" y="1752600"/>
                  </a:lnTo>
                  <a:lnTo>
                    <a:pt x="45584" y="1718726"/>
                  </a:lnTo>
                  <a:lnTo>
                    <a:pt x="11714" y="1665561"/>
                  </a:lnTo>
                  <a:lnTo>
                    <a:pt x="1464" y="1611195"/>
                  </a:lnTo>
                  <a:lnTo>
                    <a:pt x="183" y="1572831"/>
                  </a:lnTo>
                  <a:lnTo>
                    <a:pt x="0" y="1525260"/>
                  </a:lnTo>
                  <a:lnTo>
                    <a:pt x="0" y="239046"/>
                  </a:lnTo>
                  <a:lnTo>
                    <a:pt x="183" y="191477"/>
                  </a:lnTo>
                  <a:lnTo>
                    <a:pt x="1464" y="153115"/>
                  </a:lnTo>
                  <a:lnTo>
                    <a:pt x="11714" y="98750"/>
                  </a:lnTo>
                  <a:lnTo>
                    <a:pt x="45584" y="45584"/>
                  </a:lnTo>
                  <a:lnTo>
                    <a:pt x="98750" y="11714"/>
                  </a:lnTo>
                  <a:lnTo>
                    <a:pt x="153115" y="1464"/>
                  </a:lnTo>
                  <a:lnTo>
                    <a:pt x="191477" y="183"/>
                  </a:lnTo>
                  <a:lnTo>
                    <a:pt x="239046" y="0"/>
                  </a:lnTo>
                  <a:close/>
                </a:path>
              </a:pathLst>
            </a:custGeom>
            <a:ln w="10680">
              <a:solidFill>
                <a:srgbClr val="E3E4F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36"/>
          <p:cNvSpPr/>
          <p:nvPr/>
        </p:nvSpPr>
        <p:spPr>
          <a:xfrm>
            <a:off x="1253020" y="901891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7"/>
          <p:cNvSpPr/>
          <p:nvPr/>
        </p:nvSpPr>
        <p:spPr>
          <a:xfrm>
            <a:off x="1253020" y="901891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8"/>
          <p:cNvSpPr txBox="1"/>
          <p:nvPr/>
        </p:nvSpPr>
        <p:spPr>
          <a:xfrm>
            <a:off x="1612491" y="9189795"/>
            <a:ext cx="225425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 algn="ctr">
              <a:lnSpc>
                <a:spcPct val="100000"/>
              </a:lnSpc>
              <a:spcBef>
                <a:spcPts val="81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로지스틱</a:t>
            </a: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회귀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6" name="object 42"/>
          <p:cNvSpPr txBox="1"/>
          <p:nvPr/>
        </p:nvSpPr>
        <p:spPr>
          <a:xfrm>
            <a:off x="4875271" y="9241865"/>
            <a:ext cx="2280920" cy="123507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lang="ko-KR" altLang="en-US" sz="3550" b="1" spc="1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랜덤</a:t>
            </a:r>
            <a:r>
              <a:rPr lang="en-US" altLang="ko-KR" sz="3550" b="1" spc="1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550" b="1" spc="1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포레스트</a:t>
            </a:r>
            <a:endParaRPr sz="2550" b="1">
              <a:solidFill>
                <a:srgbClr val="000000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47" name="prstName"/>
          <p:cNvCxnSpPr/>
          <p:nvPr/>
        </p:nvCxnSpPr>
        <p:spPr>
          <a:xfrm>
            <a:off x="6055452" y="8053472"/>
            <a:ext cx="635" cy="100347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rstName"/>
          <p:cNvCxnSpPr/>
          <p:nvPr/>
        </p:nvCxnSpPr>
        <p:spPr>
          <a:xfrm>
            <a:off x="6205585" y="8016662"/>
            <a:ext cx="2584740" cy="106474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34"/>
          <p:cNvSpPr/>
          <p:nvPr/>
        </p:nvSpPr>
        <p:spPr>
          <a:xfrm>
            <a:off x="7689918" y="905447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DC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5"/>
          <p:cNvSpPr/>
          <p:nvPr/>
        </p:nvSpPr>
        <p:spPr>
          <a:xfrm>
            <a:off x="7689918" y="9054478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39046" y="0"/>
                </a:moveTo>
                <a:lnTo>
                  <a:pt x="2776564" y="0"/>
                </a:lnTo>
                <a:lnTo>
                  <a:pt x="2824135" y="183"/>
                </a:lnTo>
                <a:lnTo>
                  <a:pt x="2862500" y="1464"/>
                </a:lnTo>
                <a:lnTo>
                  <a:pt x="2916866" y="11714"/>
                </a:lnTo>
                <a:lnTo>
                  <a:pt x="2970030" y="45584"/>
                </a:lnTo>
                <a:lnTo>
                  <a:pt x="3003904" y="98750"/>
                </a:lnTo>
                <a:lnTo>
                  <a:pt x="3014151" y="153115"/>
                </a:lnTo>
                <a:lnTo>
                  <a:pt x="3015432" y="191477"/>
                </a:lnTo>
                <a:lnTo>
                  <a:pt x="3015614" y="239046"/>
                </a:lnTo>
                <a:lnTo>
                  <a:pt x="3015614" y="1525260"/>
                </a:lnTo>
                <a:lnTo>
                  <a:pt x="3015432" y="1572831"/>
                </a:lnTo>
                <a:lnTo>
                  <a:pt x="3014151" y="1611195"/>
                </a:lnTo>
                <a:lnTo>
                  <a:pt x="3003904" y="1665561"/>
                </a:lnTo>
                <a:lnTo>
                  <a:pt x="2970030" y="1718726"/>
                </a:lnTo>
                <a:lnTo>
                  <a:pt x="2916866" y="1752600"/>
                </a:lnTo>
                <a:lnTo>
                  <a:pt x="2862500" y="1762846"/>
                </a:lnTo>
                <a:lnTo>
                  <a:pt x="2824135" y="1764127"/>
                </a:lnTo>
                <a:lnTo>
                  <a:pt x="2776564" y="1764310"/>
                </a:lnTo>
                <a:lnTo>
                  <a:pt x="239046" y="1764310"/>
                </a:lnTo>
                <a:lnTo>
                  <a:pt x="191477" y="1764127"/>
                </a:lnTo>
                <a:lnTo>
                  <a:pt x="153115" y="1762846"/>
                </a:lnTo>
                <a:lnTo>
                  <a:pt x="98750" y="1752600"/>
                </a:lnTo>
                <a:lnTo>
                  <a:pt x="45584" y="1718726"/>
                </a:lnTo>
                <a:lnTo>
                  <a:pt x="11714" y="1665561"/>
                </a:lnTo>
                <a:lnTo>
                  <a:pt x="1464" y="1611195"/>
                </a:lnTo>
                <a:lnTo>
                  <a:pt x="183" y="1572831"/>
                </a:lnTo>
                <a:lnTo>
                  <a:pt x="0" y="1525260"/>
                </a:lnTo>
                <a:lnTo>
                  <a:pt x="0" y="239046"/>
                </a:lnTo>
                <a:lnTo>
                  <a:pt x="183" y="191477"/>
                </a:lnTo>
                <a:lnTo>
                  <a:pt x="1464" y="153115"/>
                </a:lnTo>
                <a:lnTo>
                  <a:pt x="11714" y="98750"/>
                </a:lnTo>
                <a:lnTo>
                  <a:pt x="45584" y="45584"/>
                </a:lnTo>
                <a:lnTo>
                  <a:pt x="98750" y="11714"/>
                </a:lnTo>
                <a:lnTo>
                  <a:pt x="153115" y="1464"/>
                </a:lnTo>
                <a:lnTo>
                  <a:pt x="191477" y="183"/>
                </a:lnTo>
                <a:lnTo>
                  <a:pt x="239046" y="0"/>
                </a:lnTo>
                <a:close/>
              </a:path>
            </a:pathLst>
          </a:custGeom>
          <a:ln w="10680">
            <a:solidFill>
              <a:srgbClr val="E3E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2"/>
          <p:cNvSpPr txBox="1"/>
          <p:nvPr/>
        </p:nvSpPr>
        <p:spPr>
          <a:xfrm>
            <a:off x="8057287" y="9225355"/>
            <a:ext cx="228092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KNN</a:t>
            </a:r>
            <a:endParaRPr sz="2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5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373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120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53" name="prstName">
            <a:extLst>
              <a:ext uri="{FF2B5EF4-FFF2-40B4-BE49-F238E27FC236}">
                <a16:creationId xmlns:a16="http://schemas.microsoft.com/office/drawing/2014/main" id="{4EA60D6E-78B7-1961-2342-C95431D768B0}"/>
              </a:ext>
            </a:extLst>
          </p:cNvPr>
          <p:cNvCxnSpPr>
            <a:cxnSpLocks/>
          </p:cNvCxnSpPr>
          <p:nvPr/>
        </p:nvCxnSpPr>
        <p:spPr>
          <a:xfrm>
            <a:off x="6252950" y="7989022"/>
            <a:ext cx="6733744" cy="1092387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ject 36">
            <a:extLst>
              <a:ext uri="{FF2B5EF4-FFF2-40B4-BE49-F238E27FC236}">
                <a16:creationId xmlns:a16="http://schemas.microsoft.com/office/drawing/2014/main" id="{5228E679-3E64-D42E-5AD7-7A3E495BD94E}"/>
              </a:ext>
            </a:extLst>
          </p:cNvPr>
          <p:cNvSpPr/>
          <p:nvPr/>
        </p:nvSpPr>
        <p:spPr>
          <a:xfrm>
            <a:off x="11085737" y="9026117"/>
            <a:ext cx="3015615" cy="1764664"/>
          </a:xfrm>
          <a:custGeom>
            <a:avLst/>
            <a:gdLst/>
            <a:ahLst/>
            <a:cxnLst/>
            <a:rect l="l" t="t" r="r" b="b"/>
            <a:pathLst>
              <a:path w="3015615" h="1764665">
                <a:moveTo>
                  <a:pt x="2776564" y="0"/>
                </a:moveTo>
                <a:lnTo>
                  <a:pt x="239050" y="0"/>
                </a:lnTo>
                <a:lnTo>
                  <a:pt x="191478" y="183"/>
                </a:lnTo>
                <a:lnTo>
                  <a:pt x="153114" y="1465"/>
                </a:lnTo>
                <a:lnTo>
                  <a:pt x="122642" y="4945"/>
                </a:lnTo>
                <a:lnTo>
                  <a:pt x="98748" y="11723"/>
                </a:lnTo>
                <a:lnTo>
                  <a:pt x="45584" y="45586"/>
                </a:lnTo>
                <a:lnTo>
                  <a:pt x="11710" y="98748"/>
                </a:lnTo>
                <a:lnTo>
                  <a:pt x="1463" y="153119"/>
                </a:lnTo>
                <a:lnTo>
                  <a:pt x="182" y="191480"/>
                </a:lnTo>
                <a:lnTo>
                  <a:pt x="0" y="239050"/>
                </a:lnTo>
                <a:lnTo>
                  <a:pt x="0" y="1525272"/>
                </a:lnTo>
                <a:lnTo>
                  <a:pt x="182" y="1572836"/>
                </a:lnTo>
                <a:lnTo>
                  <a:pt x="1463" y="1611197"/>
                </a:lnTo>
                <a:lnTo>
                  <a:pt x="11710" y="1665561"/>
                </a:lnTo>
                <a:lnTo>
                  <a:pt x="45584" y="1718726"/>
                </a:lnTo>
                <a:lnTo>
                  <a:pt x="98748" y="1752600"/>
                </a:lnTo>
                <a:lnTo>
                  <a:pt x="153114" y="1762846"/>
                </a:lnTo>
                <a:lnTo>
                  <a:pt x="191478" y="1764127"/>
                </a:lnTo>
                <a:lnTo>
                  <a:pt x="239050" y="1764310"/>
                </a:lnTo>
                <a:lnTo>
                  <a:pt x="2776564" y="1764310"/>
                </a:lnTo>
                <a:lnTo>
                  <a:pt x="2824135" y="1764127"/>
                </a:lnTo>
                <a:lnTo>
                  <a:pt x="2862500" y="1762846"/>
                </a:lnTo>
                <a:lnTo>
                  <a:pt x="2916866" y="1752600"/>
                </a:lnTo>
                <a:lnTo>
                  <a:pt x="2970030" y="1718726"/>
                </a:lnTo>
                <a:lnTo>
                  <a:pt x="3003904" y="1665561"/>
                </a:lnTo>
                <a:lnTo>
                  <a:pt x="3014151" y="1611197"/>
                </a:lnTo>
                <a:lnTo>
                  <a:pt x="3015431" y="1572836"/>
                </a:lnTo>
                <a:lnTo>
                  <a:pt x="3015614" y="1525272"/>
                </a:lnTo>
                <a:lnTo>
                  <a:pt x="3015614" y="239050"/>
                </a:lnTo>
                <a:lnTo>
                  <a:pt x="3015431" y="191480"/>
                </a:lnTo>
                <a:lnTo>
                  <a:pt x="3014151" y="153119"/>
                </a:lnTo>
                <a:lnTo>
                  <a:pt x="3003904" y="98748"/>
                </a:lnTo>
                <a:lnTo>
                  <a:pt x="2970030" y="45586"/>
                </a:lnTo>
                <a:lnTo>
                  <a:pt x="2916866" y="11723"/>
                </a:lnTo>
                <a:lnTo>
                  <a:pt x="2862500" y="1465"/>
                </a:lnTo>
                <a:lnTo>
                  <a:pt x="2824135" y="183"/>
                </a:lnTo>
                <a:lnTo>
                  <a:pt x="2776564" y="0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pPr lvl="0"/>
            <a:endParaRPr/>
          </a:p>
        </p:txBody>
      </p:sp>
      <p:sp>
        <p:nvSpPr>
          <p:cNvPr id="55" name="object 38">
            <a:extLst>
              <a:ext uri="{FF2B5EF4-FFF2-40B4-BE49-F238E27FC236}">
                <a16:creationId xmlns:a16="http://schemas.microsoft.com/office/drawing/2014/main" id="{ACC8C353-F9A9-00A4-806E-DE14502BB6D4}"/>
              </a:ext>
            </a:extLst>
          </p:cNvPr>
          <p:cNvSpPr txBox="1"/>
          <p:nvPr/>
        </p:nvSpPr>
        <p:spPr>
          <a:xfrm>
            <a:off x="11831455" y="9436372"/>
            <a:ext cx="1567180" cy="69405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815"/>
              </a:spcBef>
            </a:pPr>
            <a:r>
              <a:rPr lang="en-US" altLang="ko-KR" sz="3550" b="1" spc="10" dirty="0">
                <a:latin typeface="Malgun Gothic"/>
                <a:ea typeface="Malgun Gothic"/>
                <a:cs typeface="Malgun Gothic"/>
              </a:rPr>
              <a:t>SVM</a:t>
            </a:r>
            <a:endParaRPr sz="2550" b="1" dirty="0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373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120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4" name="object 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0637" y="2122732"/>
            <a:ext cx="11736070" cy="5468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문제 </a:t>
            </a:r>
            <a:r>
              <a:rPr sz="3950" b="1" spc="-5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정의와 </a:t>
            </a:r>
            <a:r>
              <a:rPr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해결</a:t>
            </a:r>
            <a:r>
              <a:rPr sz="3950" b="1" spc="-3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방안</a:t>
            </a:r>
            <a:endParaRPr sz="3950" b="1">
              <a:latin typeface="Malgun Gothic"/>
              <a:ea typeface="Malgun Gothic"/>
              <a:cs typeface="Malgun Gothic"/>
            </a:endParaRPr>
          </a:p>
          <a:p>
            <a:pPr marL="318770" indent="-252095">
              <a:lnSpc>
                <a:spcPct val="100000"/>
              </a:lnSpc>
              <a:spcBef>
                <a:spcPts val="4605"/>
              </a:spcBef>
              <a:buSzPct val="79661"/>
              <a:buChar char="•"/>
              <a:tabLst>
                <a:tab pos="318770" algn="l"/>
                <a:tab pos="319405" algn="l"/>
              </a:tabLst>
            </a:pPr>
            <a:r>
              <a:rPr sz="2950" b="1" spc="-1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문제</a:t>
            </a:r>
            <a:r>
              <a:rPr sz="2950" b="1" spc="-114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95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정의</a:t>
            </a:r>
            <a:endParaRPr sz="2950" b="1">
              <a:latin typeface="Malgun Gothic"/>
              <a:ea typeface="Malgun Gothic"/>
              <a:cs typeface="Malgun Gothic"/>
            </a:endParaRPr>
          </a:p>
          <a:p>
            <a:pPr marL="50800">
              <a:lnSpc>
                <a:spcPct val="100000"/>
              </a:lnSpc>
              <a:spcBef>
                <a:spcPts val="2075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고객이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평가한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영화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평점</a:t>
            </a:r>
            <a:r>
              <a:rPr sz="3550" b="1" spc="-16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데이터를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기준으로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50800" marR="43180">
              <a:lnSpc>
                <a:spcPct val="125400"/>
              </a:lnSpc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기존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보유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고객을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분류한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이후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새로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유입된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고객을  기준에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따라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분류하고자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하는</a:t>
            </a:r>
            <a:r>
              <a:rPr sz="3550" b="1" spc="-5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경우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 b="1">
              <a:latin typeface="Malgun Gothic"/>
              <a:ea typeface="Malgun Gothic"/>
              <a:cs typeface="Malgun Gothic"/>
            </a:endParaRPr>
          </a:p>
          <a:p>
            <a:pPr marL="318770" indent="-252095">
              <a:lnSpc>
                <a:spcPct val="100000"/>
              </a:lnSpc>
              <a:buSzPct val="79661"/>
              <a:buChar char="•"/>
              <a:tabLst>
                <a:tab pos="318770" algn="l"/>
                <a:tab pos="319405" algn="l"/>
              </a:tabLst>
            </a:pPr>
            <a:r>
              <a:rPr sz="2950" b="1" spc="-1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해결</a:t>
            </a:r>
            <a:r>
              <a:rPr sz="2950" b="1" spc="-114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2950" b="1" spc="-45" dirty="0">
                <a:solidFill>
                  <a:srgbClr val="7979D9"/>
                </a:solidFill>
                <a:latin typeface="Malgun Gothic"/>
                <a:ea typeface="Malgun Gothic"/>
                <a:cs typeface="Malgun Gothic"/>
              </a:rPr>
              <a:t>방안</a:t>
            </a:r>
            <a:endParaRPr sz="2950" b="1">
              <a:latin typeface="Malgun Gothic"/>
              <a:ea typeface="Malgun Gothic"/>
              <a:cs typeface="Malgun Gothic"/>
            </a:endParaRPr>
          </a:p>
          <a:p>
            <a:pPr marL="67310">
              <a:lnSpc>
                <a:spcPct val="100000"/>
              </a:lnSpc>
              <a:spcBef>
                <a:spcPts val="1820"/>
              </a:spcBef>
            </a:pPr>
            <a:r>
              <a:rPr sz="3550" b="1" spc="20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KNN(k-Nearest </a:t>
            </a:r>
            <a:r>
              <a:rPr sz="3550" b="1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Neighbor)</a:t>
            </a:r>
            <a:r>
              <a:rPr sz="3550" b="1" spc="-29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00B9BE"/>
                </a:solidFill>
                <a:latin typeface="Malgun Gothic"/>
                <a:ea typeface="Malgun Gothic"/>
                <a:cs typeface="Malgun Gothic"/>
              </a:rPr>
              <a:t>알고리즘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25840" y="3671322"/>
            <a:ext cx="5192912" cy="526211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3" name="object 1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8737" y="2122732"/>
            <a:ext cx="11097260" cy="4631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-1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기존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</a:t>
            </a:r>
            <a:r>
              <a:rPr sz="3550" b="1" spc="-29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가운데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550" b="1" spc="-3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가장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가까운 </a:t>
            </a:r>
            <a:r>
              <a:rPr sz="3550" b="1" spc="2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k개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이웃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의</a:t>
            </a:r>
            <a:r>
              <a:rPr sz="3550" b="1" spc="-52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정보로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새로운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데이터를 예측하는</a:t>
            </a:r>
            <a:r>
              <a:rPr sz="3550" b="1" spc="-39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방법론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00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유사한 특성을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가진</a:t>
            </a:r>
            <a:r>
              <a:rPr sz="3550" b="1" spc="-409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데이터는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유사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범주에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속하는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경향이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있다는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가정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하에</a:t>
            </a:r>
            <a:r>
              <a:rPr sz="3550" b="1" spc="-17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94837" y="3317180"/>
            <a:ext cx="8533099" cy="5439907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17320664" y="100608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373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120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3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8737" y="2122732"/>
            <a:ext cx="10412095" cy="4777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769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KNN(K-Nearest </a:t>
            </a:r>
            <a:r>
              <a:rPr sz="3950" b="1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Neighbor)</a:t>
            </a:r>
            <a:r>
              <a:rPr sz="3950" b="1" spc="-3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원리</a:t>
            </a:r>
            <a:endParaRPr sz="39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33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설정된 </a:t>
            </a:r>
            <a:r>
              <a:rPr sz="3550" b="1" spc="-114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K값에</a:t>
            </a:r>
            <a:r>
              <a:rPr sz="3550" b="1" spc="-28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따라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가까운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거리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내의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이웃의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수에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따라</a:t>
            </a:r>
            <a:r>
              <a:rPr sz="3550" b="1" spc="-1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b="1">
              <a:latin typeface="Malgun Gothic"/>
              <a:ea typeface="Malgun Gothic"/>
              <a:cs typeface="Malgun Gothic"/>
            </a:endParaRPr>
          </a:p>
          <a:p>
            <a:pPr marL="12700" marR="140335">
              <a:lnSpc>
                <a:spcPct val="125400"/>
              </a:lnSpc>
              <a:spcBef>
                <a:spcPts val="5"/>
              </a:spcBef>
            </a:pPr>
            <a:r>
              <a:rPr sz="3550" b="1" spc="-4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새로운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고객 </a:t>
            </a:r>
            <a:r>
              <a:rPr sz="3550" b="1" spc="-1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데이터(검정색)이 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들어왔을</a:t>
            </a:r>
            <a:r>
              <a:rPr sz="3550" b="1" spc="-50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때 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만약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12700" marR="2092325">
              <a:lnSpc>
                <a:spcPct val="125400"/>
              </a:lnSpc>
            </a:pPr>
            <a:r>
              <a:rPr sz="3550" b="1" spc="-20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K=1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이면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주황색 </a:t>
            </a:r>
            <a:r>
              <a:rPr sz="3550" b="1" spc="-5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클래스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로</a:t>
            </a:r>
            <a:r>
              <a:rPr sz="3550" b="1" spc="-40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  </a:t>
            </a:r>
            <a:endParaRPr lang="en-US" altLang="ko-KR" sz="3550" b="1" spc="-65" dirty="0">
              <a:solidFill>
                <a:srgbClr val="151618"/>
              </a:solidFill>
              <a:latin typeface="Malgun Gothic"/>
              <a:ea typeface="Malgun Gothic"/>
              <a:cs typeface="Malgun Gothic"/>
            </a:endParaRPr>
          </a:p>
          <a:p>
            <a:pPr marL="12700" marR="2092325">
              <a:lnSpc>
                <a:spcPct val="125400"/>
              </a:lnSpc>
            </a:pPr>
            <a:r>
              <a:rPr sz="3550" b="1" spc="-20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K=3 </a:t>
            </a:r>
            <a:r>
              <a:rPr sz="3550" b="1" spc="-3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이면 </a:t>
            </a:r>
            <a:r>
              <a:rPr sz="3550" b="1" spc="-4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초록색 </a:t>
            </a:r>
            <a:r>
              <a:rPr sz="3550" b="1" spc="-50" dirty="0">
                <a:solidFill>
                  <a:srgbClr val="3CB6BC"/>
                </a:solidFill>
                <a:latin typeface="Malgun Gothic"/>
                <a:ea typeface="Malgun Gothic"/>
                <a:cs typeface="Malgun Gothic"/>
              </a:rPr>
              <a:t>클래스</a:t>
            </a:r>
            <a:r>
              <a:rPr sz="3550" b="1" spc="-50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로</a:t>
            </a:r>
            <a:r>
              <a:rPr sz="3550" b="1" spc="-40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65" dirty="0">
                <a:solidFill>
                  <a:srgbClr val="151618"/>
                </a:solidFill>
                <a:latin typeface="Malgun Gothic"/>
                <a:ea typeface="Malgun Gothic"/>
                <a:cs typeface="Malgun Gothic"/>
              </a:rPr>
              <a:t>분류</a:t>
            </a:r>
            <a:endParaRPr sz="35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373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120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8" name="object 17"/>
          <p:cNvSpPr/>
          <p:nvPr/>
        </p:nvSpPr>
        <p:spPr>
          <a:xfrm>
            <a:off x="11094837" y="3317180"/>
            <a:ext cx="8533099" cy="543990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4" y="0"/>
            <a:ext cx="20100925" cy="1508125"/>
          </a:xfrm>
          <a:custGeom>
            <a:avLst/>
            <a:gdLst/>
            <a:ahLst/>
            <a:cxnLst/>
            <a:rect l="l" t="t" r="r" b="b"/>
            <a:pathLst>
              <a:path w="20100925" h="1508125">
                <a:moveTo>
                  <a:pt x="0" y="1507807"/>
                </a:moveTo>
                <a:lnTo>
                  <a:pt x="20100704" y="1507807"/>
                </a:lnTo>
                <a:lnTo>
                  <a:pt x="20100704" y="0"/>
                </a:lnTo>
                <a:lnTo>
                  <a:pt x="0" y="0"/>
                </a:lnTo>
                <a:lnTo>
                  <a:pt x="0" y="1507807"/>
                </a:lnTo>
                <a:close/>
              </a:path>
            </a:pathLst>
          </a:custGeom>
          <a:solidFill>
            <a:srgbClr val="EEEF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881465" y="10221436"/>
            <a:ext cx="866775" cy="262890"/>
            <a:chOff x="17881465" y="10221436"/>
            <a:chExt cx="866775" cy="262890"/>
          </a:xfrm>
        </p:grpSpPr>
        <p:sp>
          <p:nvSpPr>
            <p:cNvPr id="4" name="object 4"/>
            <p:cNvSpPr/>
            <p:nvPr/>
          </p:nvSpPr>
          <p:spPr>
            <a:xfrm>
              <a:off x="17881465" y="10297949"/>
              <a:ext cx="153195" cy="185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74462" y="10221436"/>
              <a:ext cx="288290" cy="257810"/>
            </a:xfrm>
            <a:custGeom>
              <a:avLst/>
              <a:gdLst/>
              <a:ahLst/>
              <a:cxnLst/>
              <a:rect l="l" t="t" r="r" b="b"/>
              <a:pathLst>
                <a:path w="288290" h="257809">
                  <a:moveTo>
                    <a:pt x="132689" y="234950"/>
                  </a:moveTo>
                  <a:lnTo>
                    <a:pt x="80543" y="234950"/>
                  </a:lnTo>
                  <a:lnTo>
                    <a:pt x="80543" y="22860"/>
                  </a:lnTo>
                  <a:lnTo>
                    <a:pt x="80543" y="0"/>
                  </a:lnTo>
                  <a:lnTo>
                    <a:pt x="2387" y="0"/>
                  </a:lnTo>
                  <a:lnTo>
                    <a:pt x="2387" y="22860"/>
                  </a:lnTo>
                  <a:lnTo>
                    <a:pt x="52514" y="22860"/>
                  </a:lnTo>
                  <a:lnTo>
                    <a:pt x="52514" y="234950"/>
                  </a:lnTo>
                  <a:lnTo>
                    <a:pt x="0" y="234950"/>
                  </a:lnTo>
                  <a:lnTo>
                    <a:pt x="0" y="257810"/>
                  </a:lnTo>
                  <a:lnTo>
                    <a:pt x="132689" y="257810"/>
                  </a:lnTo>
                  <a:lnTo>
                    <a:pt x="132689" y="234950"/>
                  </a:lnTo>
                  <a:close/>
                </a:path>
                <a:path w="288290" h="257809">
                  <a:moveTo>
                    <a:pt x="253060" y="23634"/>
                  </a:moveTo>
                  <a:lnTo>
                    <a:pt x="251472" y="15913"/>
                  </a:lnTo>
                  <a:lnTo>
                    <a:pt x="247154" y="9601"/>
                  </a:lnTo>
                  <a:lnTo>
                    <a:pt x="240753" y="5334"/>
                  </a:lnTo>
                  <a:lnTo>
                    <a:pt x="232956" y="3771"/>
                  </a:lnTo>
                  <a:lnTo>
                    <a:pt x="225145" y="5334"/>
                  </a:lnTo>
                  <a:lnTo>
                    <a:pt x="218757" y="9601"/>
                  </a:lnTo>
                  <a:lnTo>
                    <a:pt x="214439" y="15938"/>
                  </a:lnTo>
                  <a:lnTo>
                    <a:pt x="212852" y="23685"/>
                  </a:lnTo>
                  <a:lnTo>
                    <a:pt x="214439" y="31394"/>
                  </a:lnTo>
                  <a:lnTo>
                    <a:pt x="218757" y="37693"/>
                  </a:lnTo>
                  <a:lnTo>
                    <a:pt x="225145" y="41948"/>
                  </a:lnTo>
                  <a:lnTo>
                    <a:pt x="232956" y="43497"/>
                  </a:lnTo>
                  <a:lnTo>
                    <a:pt x="240753" y="41935"/>
                  </a:lnTo>
                  <a:lnTo>
                    <a:pt x="247154" y="37680"/>
                  </a:lnTo>
                  <a:lnTo>
                    <a:pt x="251472" y="31369"/>
                  </a:lnTo>
                  <a:lnTo>
                    <a:pt x="253060" y="23634"/>
                  </a:lnTo>
                  <a:close/>
                </a:path>
                <a:path w="288290" h="257809">
                  <a:moveTo>
                    <a:pt x="287731" y="235394"/>
                  </a:moveTo>
                  <a:lnTo>
                    <a:pt x="246265" y="235394"/>
                  </a:lnTo>
                  <a:lnTo>
                    <a:pt x="246265" y="80657"/>
                  </a:lnTo>
                  <a:lnTo>
                    <a:pt x="175399" y="80657"/>
                  </a:lnTo>
                  <a:lnTo>
                    <a:pt x="175399" y="103390"/>
                  </a:lnTo>
                  <a:lnTo>
                    <a:pt x="218249" y="103390"/>
                  </a:lnTo>
                  <a:lnTo>
                    <a:pt x="218249" y="235394"/>
                  </a:lnTo>
                  <a:lnTo>
                    <a:pt x="173139" y="235394"/>
                  </a:lnTo>
                  <a:lnTo>
                    <a:pt x="173139" y="257797"/>
                  </a:lnTo>
                  <a:lnTo>
                    <a:pt x="287731" y="257797"/>
                  </a:lnTo>
                  <a:lnTo>
                    <a:pt x="287731" y="235394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01910" y="10297952"/>
              <a:ext cx="156058" cy="185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4783" y="10297949"/>
              <a:ext cx="153193" cy="185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26772" y="10278278"/>
            <a:ext cx="158822" cy="151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44578" y="10278278"/>
            <a:ext cx="158822" cy="151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65436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0488" y="10215394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4">
                <a:moveTo>
                  <a:pt x="120624" y="0"/>
                </a:moveTo>
                <a:lnTo>
                  <a:pt x="0" y="257145"/>
                </a:lnTo>
                <a:lnTo>
                  <a:pt x="22240" y="268289"/>
                </a:lnTo>
                <a:lnTo>
                  <a:pt x="143241" y="11459"/>
                </a:lnTo>
                <a:lnTo>
                  <a:pt x="120624" y="0"/>
                </a:lnTo>
                <a:close/>
              </a:path>
            </a:pathLst>
          </a:custGeom>
          <a:solidFill>
            <a:srgbClr val="524F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64147" y="2122732"/>
            <a:ext cx="89566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KNN(K-Nearest </a:t>
            </a:r>
            <a:r>
              <a:rPr sz="3950" b="1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Neighbor)</a:t>
            </a:r>
            <a:r>
              <a:rPr sz="3950" b="1" spc="-35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7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특징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14" name="object 14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73271" y="3196727"/>
            <a:ext cx="18345150" cy="3131185"/>
          </a:xfrm>
          <a:prstGeom prst="rect">
            <a:avLst/>
          </a:prstGeom>
          <a:solidFill>
            <a:srgbClr val="EEEFF9"/>
          </a:solidFill>
          <a:ln w="9423">
            <a:solidFill>
              <a:srgbClr val="E3E4FD"/>
            </a:solidFill>
          </a:ln>
        </p:spPr>
        <p:txBody>
          <a:bodyPr vert="horz" wrap="square" lIns="0" tIns="536575" rIns="0" bIns="0" rtlCol="0">
            <a:spAutoFit/>
          </a:bodyPr>
          <a:lstStyle/>
          <a:p>
            <a:pPr marL="826769" indent="-402590">
              <a:lnSpc>
                <a:spcPct val="100000"/>
              </a:lnSpc>
              <a:spcBef>
                <a:spcPts val="4225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직관적이며 복잡하지 않은 </a:t>
            </a:r>
            <a:r>
              <a:rPr sz="3550" b="1" spc="-105" dirty="0">
                <a:latin typeface="Malgun Gothic"/>
                <a:ea typeface="Malgun Gothic"/>
                <a:cs typeface="Malgun Gothic"/>
              </a:rPr>
              <a:t>알고리즘,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결과 해석이</a:t>
            </a:r>
            <a:r>
              <a:rPr sz="3550" b="1" spc="-6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쉬움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-105" dirty="0">
                <a:latin typeface="Malgun Gothic"/>
                <a:ea typeface="Malgun Gothic"/>
                <a:cs typeface="Malgun Gothic"/>
              </a:rPr>
              <a:t>K값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결정에 따라 성능이 크게</a:t>
            </a:r>
            <a:r>
              <a:rPr sz="3550" b="1" spc="-30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10" dirty="0">
                <a:latin typeface="Malgun Gothic"/>
                <a:ea typeface="Malgun Gothic"/>
                <a:cs typeface="Malgun Gothic"/>
              </a:rPr>
              <a:t>좌우됨</a:t>
            </a:r>
            <a:endParaRPr sz="3550" b="1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buChar char="•"/>
              <a:tabLst>
                <a:tab pos="826769" algn="l"/>
                <a:tab pos="827405" algn="l"/>
              </a:tabLst>
            </a:pPr>
            <a:r>
              <a:rPr sz="3550" b="1" spc="10" dirty="0">
                <a:latin typeface="Malgun Gothic"/>
                <a:ea typeface="Malgun Gothic"/>
                <a:cs typeface="Malgun Gothic"/>
              </a:rPr>
              <a:t>딱히 학습이랄 것이 없는 </a:t>
            </a:r>
            <a:r>
              <a:rPr sz="3550" b="1" spc="-210" dirty="0">
                <a:latin typeface="Malgun Gothic"/>
                <a:ea typeface="Malgun Gothic"/>
                <a:cs typeface="Malgun Gothic"/>
              </a:rPr>
              <a:t>Lazy</a:t>
            </a:r>
            <a:r>
              <a:rPr sz="3550" b="1" spc="-145" dirty="0">
                <a:latin typeface="Malgun Gothic"/>
                <a:ea typeface="Malgun Gothic"/>
                <a:cs typeface="Malgun Gothic"/>
              </a:rPr>
              <a:t> </a:t>
            </a:r>
            <a:r>
              <a:rPr sz="3550" b="1" spc="-165" dirty="0">
                <a:latin typeface="Malgun Gothic"/>
                <a:ea typeface="Malgun Gothic"/>
                <a:cs typeface="Malgun Gothic"/>
              </a:rPr>
              <a:t>Model</a:t>
            </a:r>
            <a:endParaRPr lang="en-US" altLang="ko-KR" sz="3550" b="1" spc="-165" dirty="0">
              <a:latin typeface="Malgun Gothic"/>
              <a:ea typeface="Malgun Gothic"/>
              <a:cs typeface="Malgun Gothic"/>
            </a:endParaRPr>
          </a:p>
          <a:p>
            <a:pPr marL="826769" indent="-402590">
              <a:lnSpc>
                <a:spcPct val="100000"/>
              </a:lnSpc>
              <a:spcBef>
                <a:spcPts val="2150"/>
              </a:spcBef>
              <a:buClr>
                <a:srgbClr val="7979D3"/>
              </a:buClr>
              <a:buSzPct val="80281"/>
              <a:tabLst>
                <a:tab pos="826769" algn="l"/>
                <a:tab pos="827405" algn="l"/>
              </a:tabLst>
            </a:pPr>
            <a:endParaRPr sz="100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693737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20" dirty="0">
                <a:latin typeface="Malgun Gothic"/>
                <a:ea typeface="Malgun Gothic"/>
                <a:cs typeface="Malgun Gothic"/>
              </a:rPr>
              <a:t>KNN(K-Nearest</a:t>
            </a:r>
            <a:r>
              <a:rPr sz="3950" b="1" spc="120" dirty="0">
                <a:latin typeface="Malgun Gothic"/>
                <a:ea typeface="Malgun Gothic"/>
                <a:cs typeface="Malgun Gothic"/>
              </a:rPr>
              <a:t> </a:t>
            </a:r>
            <a:r>
              <a:rPr sz="3950" b="1" spc="-5" dirty="0">
                <a:latin typeface="Malgun Gothic"/>
                <a:ea typeface="Malgun Gothic"/>
                <a:cs typeface="Malgun Gothic"/>
              </a:rPr>
              <a:t>Neighbor)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혼동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행렬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(Confusion Matrix)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391" y="2737990"/>
            <a:ext cx="17906936" cy="8267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혼동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행렬</a:t>
            </a: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(Confusion Matrix)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125" y="3252643"/>
            <a:ext cx="17800618" cy="4625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정확도(Accuracy)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315" y="3360332"/>
            <a:ext cx="18236756" cy="5296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정밀도(Precision)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470" y="3048908"/>
            <a:ext cx="18295788" cy="5131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Negative가 중요한 경우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578" y="3105674"/>
            <a:ext cx="13505707" cy="5483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Computer Science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58707" y="2975822"/>
            <a:ext cx="13795749" cy="7842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재현율(Recall, TPR)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431" y="3274129"/>
            <a:ext cx="18357988" cy="5865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Positive가 중요한 경우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529" y="3118114"/>
            <a:ext cx="16820272" cy="5847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3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9"/>
          <p:cNvSpPr txBox="1"/>
          <p:nvPr/>
        </p:nvSpPr>
        <p:spPr>
          <a:xfrm>
            <a:off x="902646" y="2122732"/>
            <a:ext cx="922655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ko-KR" altLang="en-US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다양한 분류 지표의 활용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object 16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18439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5" dirty="0">
                <a:latin typeface="Malgun Gothic"/>
                <a:ea typeface="Malgun Gothic"/>
                <a:cs typeface="Malgun Gothic"/>
              </a:rPr>
              <a:t>분류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평가</a:t>
            </a:r>
            <a:r>
              <a:rPr lang="en-US" altLang="ko-KR" sz="3950" b="1">
                <a:latin typeface="Malgun Gothic"/>
                <a:ea typeface="Malgun Gothic"/>
                <a:cs typeface="Malgun Gothic"/>
              </a:rPr>
              <a:t> </a:t>
            </a:r>
            <a:r>
              <a:rPr lang="ko-KR" altLang="en-US" sz="3950" b="1">
                <a:latin typeface="Malgun Gothic"/>
                <a:ea typeface="Malgun Gothic"/>
                <a:cs typeface="Malgun Gothic"/>
              </a:rPr>
              <a:t>지표</a:t>
            </a:r>
            <a:r>
              <a:rPr sz="3950" b="1" spc="-35" dirty="0">
                <a:latin typeface="Malgun Gothic"/>
                <a:ea typeface="Malgun Gothic"/>
                <a:cs typeface="Malgun Gothic"/>
              </a:rPr>
              <a:t> 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0315" y="3356451"/>
            <a:ext cx="17576648" cy="395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"/>
          <p:cNvSpPr txBox="1"/>
          <p:nvPr/>
        </p:nvSpPr>
        <p:spPr>
          <a:xfrm>
            <a:off x="14426302" y="525296"/>
            <a:ext cx="5616575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2B2D63"/>
                </a:solidFill>
                <a:latin typeface="맑은 고딕"/>
              </a:rPr>
              <a:t>AI·</a:t>
            </a:r>
            <a:r>
              <a:rPr lang="ko-KR" altLang="en-US" sz="2800">
                <a:solidFill>
                  <a:srgbClr val="2B2D63"/>
                </a:solidFill>
                <a:latin typeface="맑은 고딕"/>
              </a:rPr>
              <a:t>빅데이터</a:t>
            </a:r>
            <a:r>
              <a:rPr lang="en-US" altLang="ko-KR" sz="2800">
                <a:solidFill>
                  <a:srgbClr val="2B2D63"/>
                </a:solidFill>
                <a:latin typeface="맑은 고딕"/>
              </a:rPr>
              <a:t> </a:t>
            </a:r>
            <a:r>
              <a:rPr lang="ko-KR" altLang="en-US" sz="2800">
                <a:solidFill>
                  <a:srgbClr val="2B2D63"/>
                </a:solidFill>
                <a:latin typeface="맑은 고딕"/>
              </a:rPr>
              <a:t>융합</a:t>
            </a:r>
            <a:r>
              <a:rPr lang="en-US" altLang="ko-KR" sz="2800">
                <a:solidFill>
                  <a:srgbClr val="2B2D63"/>
                </a:solidFill>
                <a:latin typeface="맑은 고딕"/>
              </a:rPr>
              <a:t> </a:t>
            </a:r>
            <a:r>
              <a:rPr lang="ko-KR" altLang="en-US" sz="2800">
                <a:solidFill>
                  <a:srgbClr val="2B2D63"/>
                </a:solidFill>
                <a:latin typeface="맑은 고딕"/>
              </a:rPr>
              <a:t>기초</a:t>
            </a:r>
            <a:r>
              <a:rPr lang="en-US" altLang="ko-KR" sz="2800">
                <a:solidFill>
                  <a:srgbClr val="2B2D63"/>
                </a:solidFill>
                <a:latin typeface="맑은 고딕"/>
              </a:rPr>
              <a:t> </a:t>
            </a:r>
            <a:r>
              <a:rPr lang="ko-KR" altLang="en-US" sz="2800">
                <a:solidFill>
                  <a:srgbClr val="2B2D63"/>
                </a:solidFill>
                <a:latin typeface="맑은 고딕"/>
              </a:rPr>
              <a:t>연수과정</a:t>
            </a:r>
            <a:endParaRPr lang="en-US" altLang="ko-KR" sz="2800">
              <a:solidFill>
                <a:srgbClr val="2B2D63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8024" y="3430881"/>
            <a:ext cx="10833100" cy="1082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500" b="1">
                <a:solidFill>
                  <a:schemeClr val="dk2"/>
                </a:solidFill>
                <a:latin typeface="맑은 고딕"/>
              </a:rPr>
              <a:t>감사합니다</a:t>
            </a:r>
            <a:r>
              <a:rPr lang="en-US" altLang="ko-KR" sz="6500" b="1">
                <a:solidFill>
                  <a:schemeClr val="dk2"/>
                </a:solidFill>
                <a:latin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 Learning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71072" y="2941219"/>
            <a:ext cx="13525729" cy="784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/>
          <p:cNvSpPr txBox="1"/>
          <p:nvPr/>
        </p:nvSpPr>
        <p:spPr>
          <a:xfrm>
            <a:off x="902646" y="2122732"/>
            <a:ext cx="6320155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Machine Learning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6950" y="3001867"/>
            <a:ext cx="16037146" cy="7378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8737" y="486133"/>
            <a:ext cx="7216140" cy="55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3550" b="1" spc="10" dirty="0">
                <a:latin typeface="Malgun Gothic"/>
                <a:ea typeface="Malgun Gothic"/>
                <a:cs typeface="Malgun Gothic"/>
              </a:rPr>
              <a:t>머신러닝</a:t>
            </a:r>
            <a:endParaRPr sz="3950" b="1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17168264" y="9908449"/>
            <a:ext cx="2329522" cy="909471"/>
          </a:xfrm>
          <a:prstGeom prst="rect">
            <a:avLst/>
          </a:prstGeom>
          <a:solidFill>
            <a:schemeClr val="bg1">
              <a:alpha val="10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object 6"/>
          <p:cNvGrpSpPr/>
          <p:nvPr/>
        </p:nvGrpSpPr>
        <p:grpSpPr>
          <a:xfrm>
            <a:off x="873271" y="2252281"/>
            <a:ext cx="377190" cy="377190"/>
            <a:chOff x="873271" y="2252281"/>
            <a:chExt cx="377190" cy="377190"/>
          </a:xfrm>
        </p:grpSpPr>
        <p:sp>
          <p:nvSpPr>
            <p:cNvPr id="5" name="object 7"/>
            <p:cNvSpPr/>
            <p:nvPr/>
          </p:nvSpPr>
          <p:spPr>
            <a:xfrm>
              <a:off x="873271" y="2252281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89">
                  <a:moveTo>
                    <a:pt x="188476" y="0"/>
                  </a:moveTo>
                  <a:lnTo>
                    <a:pt x="140664" y="6133"/>
                  </a:lnTo>
                  <a:lnTo>
                    <a:pt x="95393" y="24535"/>
                  </a:lnTo>
                  <a:lnTo>
                    <a:pt x="55203" y="55204"/>
                  </a:lnTo>
                  <a:lnTo>
                    <a:pt x="24534" y="95395"/>
                  </a:lnTo>
                  <a:lnTo>
                    <a:pt x="6133" y="140668"/>
                  </a:lnTo>
                  <a:lnTo>
                    <a:pt x="0" y="188482"/>
                  </a:lnTo>
                  <a:lnTo>
                    <a:pt x="6133" y="236296"/>
                  </a:lnTo>
                  <a:lnTo>
                    <a:pt x="24534" y="281568"/>
                  </a:lnTo>
                  <a:lnTo>
                    <a:pt x="55203" y="321759"/>
                  </a:lnTo>
                  <a:lnTo>
                    <a:pt x="95393" y="352423"/>
                  </a:lnTo>
                  <a:lnTo>
                    <a:pt x="140664" y="370822"/>
                  </a:lnTo>
                  <a:lnTo>
                    <a:pt x="188476" y="376955"/>
                  </a:lnTo>
                  <a:lnTo>
                    <a:pt x="236287" y="370822"/>
                  </a:lnTo>
                  <a:lnTo>
                    <a:pt x="281558" y="352423"/>
                  </a:lnTo>
                  <a:lnTo>
                    <a:pt x="321748" y="321759"/>
                  </a:lnTo>
                  <a:lnTo>
                    <a:pt x="352420" y="281568"/>
                  </a:lnTo>
                  <a:lnTo>
                    <a:pt x="370822" y="236296"/>
                  </a:lnTo>
                  <a:lnTo>
                    <a:pt x="376957" y="188482"/>
                  </a:lnTo>
                  <a:lnTo>
                    <a:pt x="370822" y="140668"/>
                  </a:lnTo>
                  <a:lnTo>
                    <a:pt x="352420" y="95395"/>
                  </a:lnTo>
                  <a:lnTo>
                    <a:pt x="321748" y="55204"/>
                  </a:lnTo>
                  <a:lnTo>
                    <a:pt x="281558" y="24535"/>
                  </a:lnTo>
                  <a:lnTo>
                    <a:pt x="236287" y="6133"/>
                  </a:lnTo>
                  <a:lnTo>
                    <a:pt x="188476" y="0"/>
                  </a:lnTo>
                  <a:close/>
                </a:path>
              </a:pathLst>
            </a:custGeom>
            <a:solidFill>
              <a:srgbClr val="52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8"/>
            <p:cNvSpPr/>
            <p:nvPr/>
          </p:nvSpPr>
          <p:spPr>
            <a:xfrm>
              <a:off x="983209" y="2365376"/>
              <a:ext cx="182193" cy="1457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9"/>
          <p:cNvSpPr txBox="1"/>
          <p:nvPr/>
        </p:nvSpPr>
        <p:spPr>
          <a:xfrm>
            <a:off x="902646" y="2122732"/>
            <a:ext cx="12583160" cy="615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5"/>
              </a:spcBef>
            </a:pPr>
            <a:r>
              <a:rPr lang="en-US" altLang="ko-KR" sz="3950" b="1" spc="-35" dirty="0">
                <a:solidFill>
                  <a:srgbClr val="534FA6"/>
                </a:solidFill>
                <a:latin typeface="Malgun Gothic"/>
                <a:ea typeface="Malgun Gothic"/>
                <a:cs typeface="Malgun Gothic"/>
              </a:rPr>
              <a:t>Computer Science VS Machine Learning</a:t>
            </a:r>
            <a:endParaRPr sz="2950" b="1"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23137" y="2837412"/>
            <a:ext cx="15272449" cy="8256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1603</Words>
  <Application>Microsoft Office PowerPoint</Application>
  <PresentationFormat>사용자 지정</PresentationFormat>
  <Paragraphs>443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6" baseType="lpstr">
      <vt:lpstr>Noto Sans CJK JP Black</vt:lpstr>
      <vt:lpstr>Noto Sans CJK JP Medium</vt:lpstr>
      <vt:lpstr>STIXGeneral</vt:lpstr>
      <vt:lpstr>UKIJ CJK</vt:lpstr>
      <vt:lpstr>맑은 고딕</vt:lpstr>
      <vt:lpstr>맑은 고딕</vt:lpstr>
      <vt:lpstr>에스코어 드림 5 Medium</vt:lpstr>
      <vt:lpstr>에스코어 드림 7 ExtraBold</vt:lpstr>
      <vt:lpstr>한컴산뜻돋움</vt:lpstr>
      <vt:lpstr>Arial</vt:lpstr>
      <vt:lpstr>Calibri</vt:lpstr>
      <vt:lpstr>Trebuchet MS</vt:lpstr>
      <vt:lpstr>Office Theme</vt:lpstr>
      <vt:lpstr>PowerPoint 프레젠테이션</vt:lpstr>
      <vt:lpstr>교관소개</vt:lpstr>
      <vt:lpstr>AI•ML•DL</vt:lpstr>
      <vt:lpstr>머신러닝</vt:lpstr>
      <vt:lpstr>머신러닝</vt:lpstr>
      <vt:lpstr>머신러닝</vt:lpstr>
      <vt:lpstr>머신러닝</vt:lpstr>
      <vt:lpstr>머신러닝</vt:lpstr>
      <vt:lpstr>머신러닝</vt:lpstr>
      <vt:lpstr>머신러닝 유형</vt:lpstr>
      <vt:lpstr>분  류</vt:lpstr>
      <vt:lpstr>분  류</vt:lpstr>
      <vt:lpstr>분  류</vt:lpstr>
      <vt:lpstr>분  류 </vt:lpstr>
      <vt:lpstr>분  류</vt:lpstr>
      <vt:lpstr>분  류</vt:lpstr>
      <vt:lpstr>분  류</vt:lpstr>
      <vt:lpstr>랜덤 포레스트</vt:lpstr>
      <vt:lpstr>랜덤 포레스트</vt:lpstr>
      <vt:lpstr>의사결정 나무 – 모델 구조</vt:lpstr>
      <vt:lpstr>의사결정 나무 – 모델 구조</vt:lpstr>
      <vt:lpstr>의사결정 나무 – 모델 구조</vt:lpstr>
      <vt:lpstr>의사결정 나무 – 모델 구조</vt:lpstr>
      <vt:lpstr>의사결정 나무 – 모델 구조</vt:lpstr>
      <vt:lpstr>의사결정 나무 – 모델 구조</vt:lpstr>
      <vt:lpstr>의사결정 나무 – 불순도</vt:lpstr>
      <vt:lpstr>의사결정 나무 – 불순도</vt:lpstr>
      <vt:lpstr>의사결정 나무 – 불순도</vt:lpstr>
      <vt:lpstr>의사결정 나무 – 불순도</vt:lpstr>
      <vt:lpstr>의사결정 나무 – 불순도</vt:lpstr>
      <vt:lpstr>의사결정 나무 – 불순도</vt:lpstr>
      <vt:lpstr>의사결정 나무 – 불순도</vt:lpstr>
      <vt:lpstr>의사결정 나무 – 불순도</vt:lpstr>
      <vt:lpstr>의사결정나무의 특징</vt:lpstr>
      <vt:lpstr>로지스틱 회귀</vt:lpstr>
      <vt:lpstr>로지스틱 회귀</vt:lpstr>
      <vt:lpstr>로지스틱 회귀</vt:lpstr>
      <vt:lpstr>로지스틱 회귀</vt:lpstr>
      <vt:lpstr>로지스틱 회귀</vt:lpstr>
      <vt:lpstr>로지스틱 회귀</vt:lpstr>
      <vt:lpstr>로지스틱 회귀</vt:lpstr>
      <vt:lpstr>PowerPoint 프레젠테이션</vt:lpstr>
      <vt:lpstr>SVM(Support Vector Machine)</vt:lpstr>
      <vt:lpstr>SVM(Support Vector Machine)</vt:lpstr>
      <vt:lpstr>SVM(Support Vector Machine)</vt:lpstr>
      <vt:lpstr>SVM(Support Vector Machine)</vt:lpstr>
      <vt:lpstr>SVM(Support Vector Machine)</vt:lpstr>
      <vt:lpstr>SVM(Support Vector Machine)</vt:lpstr>
      <vt:lpstr>SVM(Support Vector Machine)</vt:lpstr>
      <vt:lpstr>KNN(K-Nearest Neighbor)</vt:lpstr>
      <vt:lpstr>KNN(K-Nearest Neighbor)</vt:lpstr>
      <vt:lpstr>KNN(K-Nearest Neighbor)</vt:lpstr>
      <vt:lpstr>KNN(K-Nearest Neighbor)</vt:lpstr>
      <vt:lpstr>KNN(K-Nearest Neighbor)</vt:lpstr>
      <vt:lpstr>분류 평가 지표 </vt:lpstr>
      <vt:lpstr>분류 평가 지표 </vt:lpstr>
      <vt:lpstr>분류 평가 지표 </vt:lpstr>
      <vt:lpstr>분류 평가 지표 </vt:lpstr>
      <vt:lpstr>분류 평가 지표 </vt:lpstr>
      <vt:lpstr>분류 평가 지표 </vt:lpstr>
      <vt:lpstr>분류 평가 지표 </vt:lpstr>
      <vt:lpstr>분류 평가 지표 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머신러닝 심화_Lecture02</dc:title>
  <cp:lastModifiedBy>최지호</cp:lastModifiedBy>
  <cp:revision>5</cp:revision>
  <dcterms:created xsi:type="dcterms:W3CDTF">2022-02-22T05:30:14Z</dcterms:created>
  <dcterms:modified xsi:type="dcterms:W3CDTF">2024-05-20T13:50:59Z</dcterms:modified>
  <cp:version/>
</cp:coreProperties>
</file>